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73" r:id="rId19"/>
    <p:sldId id="274" r:id="rId20"/>
    <p:sldId id="275" r:id="rId21"/>
    <p:sldId id="284" r:id="rId22"/>
    <p:sldId id="276" r:id="rId23"/>
    <p:sldId id="277" r:id="rId24"/>
    <p:sldId id="278" r:id="rId25"/>
    <p:sldId id="279" r:id="rId26"/>
    <p:sldId id="280" r:id="rId27"/>
    <p:sldId id="285" r:id="rId28"/>
    <p:sldId id="287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2020-46C1-4141-A8C3-A09AD890CB55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7FAA-61BD-4ED9-BFEC-83026091FD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5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5A003-D8DD-42EF-90EC-168C92B24997}" type="slidenum">
              <a:rPr lang="cs-CZ" altLang="sk-SK"/>
              <a:pPr/>
              <a:t>9</a:t>
            </a:fld>
            <a:endParaRPr lang="cs-CZ" altLang="sk-SK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/>
          <a:lstStyle/>
          <a:p>
            <a:endParaRPr lang="cs-CZ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83360-E0F7-4F95-B927-D36D72AC8569}" type="slidenum">
              <a:rPr lang="en-US" altLang="sk-SK"/>
              <a:pPr/>
              <a:t>28</a:t>
            </a:fld>
            <a:endParaRPr lang="en-US" altLang="sk-SK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sk-SK"/>
          </a:p>
        </p:txBody>
      </p:sp>
      <p:sp>
        <p:nvSpPr>
          <p:cNvPr id="68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6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588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71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9A2843-4F4E-4AD5-9F07-72E6F32CFA38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21116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86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89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075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431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33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07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374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992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DE96-0D98-4C37-A566-36A1C2CC2A37}" type="datetimeFigureOut">
              <a:rPr lang="sk-SK" smtClean="0"/>
              <a:t>8. 10. 2015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9CD9-5058-4AAD-A223-AE7A6D8C9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0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DTV 2015/16</a:t>
            </a:r>
            <a:br>
              <a:rPr lang="en-US" dirty="0" smtClean="0"/>
            </a:br>
            <a:r>
              <a:rPr lang="en-US" dirty="0" err="1" smtClean="0"/>
              <a:t>Cvi</a:t>
            </a:r>
            <a:r>
              <a:rPr lang="sk-SK" dirty="0" err="1" smtClean="0"/>
              <a:t>čeni</a:t>
            </a:r>
            <a:r>
              <a:rPr lang="en-US" dirty="0" smtClean="0"/>
              <a:t>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Fotometria</a:t>
            </a:r>
            <a:r>
              <a:rPr lang="en-US" dirty="0" smtClean="0"/>
              <a:t>, </a:t>
            </a:r>
            <a:r>
              <a:rPr lang="en-US" dirty="0" err="1" smtClean="0"/>
              <a:t>rozmer</a:t>
            </a:r>
            <a:r>
              <a:rPr lang="en-US" dirty="0" smtClean="0"/>
              <a:t> </a:t>
            </a:r>
            <a:r>
              <a:rPr lang="en-US" dirty="0" err="1" smtClean="0"/>
              <a:t>obrazu</a:t>
            </a:r>
            <a:r>
              <a:rPr lang="en-US" dirty="0" smtClean="0"/>
              <a:t>, </a:t>
            </a:r>
            <a:r>
              <a:rPr lang="en-US" dirty="0" err="1" smtClean="0"/>
              <a:t>rozklad</a:t>
            </a:r>
            <a:r>
              <a:rPr lang="en-US" dirty="0" smtClean="0"/>
              <a:t> </a:t>
            </a:r>
            <a:r>
              <a:rPr lang="en-US" dirty="0" err="1" smtClean="0"/>
              <a:t>obrazu</a:t>
            </a:r>
            <a:r>
              <a:rPr lang="en-US" dirty="0" smtClean="0"/>
              <a:t>, max. </a:t>
            </a:r>
            <a:r>
              <a:rPr lang="en-US" dirty="0" err="1" smtClean="0"/>
              <a:t>frekvencie</a:t>
            </a:r>
            <a:endParaRPr lang="en-US" dirty="0" smtClean="0"/>
          </a:p>
          <a:p>
            <a:r>
              <a:rPr lang="sk-SK" dirty="0" smtClean="0"/>
              <a:t>Ľ. </a:t>
            </a:r>
            <a:r>
              <a:rPr lang="sk-SK" dirty="0" err="1" smtClean="0"/>
              <a:t>Maceková</a:t>
            </a:r>
            <a:endParaRPr lang="sk-SK" dirty="0" smtClean="0"/>
          </a:p>
          <a:p>
            <a:r>
              <a:rPr lang="sk-SK" dirty="0" smtClean="0"/>
              <a:t>TU v Košiciach, 201</a:t>
            </a:r>
            <a:r>
              <a:rPr lang="en-US" dirty="0"/>
              <a:t>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85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589756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sz="2800" b="1" dirty="0"/>
              <a:t>Spracovanie = filtrácia – všeobecne:</a:t>
            </a:r>
            <a:endParaRPr lang="cs-CZ" altLang="sk-SK" sz="2800" b="1" dirty="0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838200" y="838200"/>
            <a:ext cx="74676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419600" y="381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 altLang="sk-SK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38862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38862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38862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38862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3867150" y="2728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838201" y="1463675"/>
            <a:ext cx="344576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sk-SK" altLang="sk-SK" dirty="0"/>
              <a:t>operácia s hodnotami</a:t>
            </a:r>
            <a:r>
              <a:rPr lang="en-US" altLang="sk-SK" dirty="0"/>
              <a:t> </a:t>
            </a:r>
            <a:r>
              <a:rPr lang="en-US" altLang="sk-SK" dirty="0" err="1"/>
              <a:t>vzoriek</a:t>
            </a:r>
            <a:r>
              <a:rPr lang="en-US" altLang="sk-SK" dirty="0"/>
              <a:t> </a:t>
            </a:r>
            <a:r>
              <a:rPr lang="sk-SK" altLang="sk-SK" dirty="0"/>
              <a:t>„bežiaceho“ </a:t>
            </a:r>
            <a:r>
              <a:rPr lang="en-US" altLang="sk-SK" b="1" dirty="0" err="1"/>
              <a:t>filtr</a:t>
            </a:r>
            <a:r>
              <a:rPr lang="sk-SK" altLang="sk-SK" b="1" dirty="0" err="1"/>
              <a:t>ačného</a:t>
            </a:r>
            <a:r>
              <a:rPr lang="en-US" altLang="sk-SK" b="1" dirty="0"/>
              <a:t> </a:t>
            </a:r>
            <a:r>
              <a:rPr lang="en-US" altLang="sk-SK" b="1" dirty="0" err="1"/>
              <a:t>okna</a:t>
            </a:r>
            <a:endParaRPr lang="cs-CZ" altLang="sk-SK" dirty="0"/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4572000" y="1063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0000" bIns="46800">
            <a:spAutoFit/>
          </a:bodyPr>
          <a:lstStyle/>
          <a:p>
            <a:fld id="{8511A99A-ADF1-4D64-A7EB-2EEF937E55E6}" type="slidenum">
              <a:rPr lang="cs-CZ" altLang="sk-SK" sz="1200"/>
              <a:pPr/>
              <a:t>10</a:t>
            </a:fld>
            <a:endParaRPr lang="cs-CZ" altLang="sk-SK" sz="1200"/>
          </a:p>
        </p:txBody>
      </p:sp>
      <p:grpSp>
        <p:nvGrpSpPr>
          <p:cNvPr id="50216" name="Group 40"/>
          <p:cNvGrpSpPr>
            <a:grpSpLocks/>
          </p:cNvGrpSpPr>
          <p:nvPr/>
        </p:nvGrpSpPr>
        <p:grpSpPr bwMode="auto">
          <a:xfrm>
            <a:off x="4787900" y="1700213"/>
            <a:ext cx="2808288" cy="2532062"/>
            <a:chOff x="4675" y="1598"/>
            <a:chExt cx="2905" cy="2903"/>
          </a:xfrm>
        </p:grpSpPr>
        <p:sp>
          <p:nvSpPr>
            <p:cNvPr id="50217" name="Rectangle 41"/>
            <p:cNvSpPr>
              <a:spLocks noChangeArrowheads="1"/>
            </p:cNvSpPr>
            <p:nvPr/>
          </p:nvSpPr>
          <p:spPr bwMode="auto">
            <a:xfrm>
              <a:off x="4675" y="1598"/>
              <a:ext cx="2905" cy="29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>
              <a:off x="4856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19" name="Line 43"/>
            <p:cNvSpPr>
              <a:spLocks noChangeShapeType="1"/>
            </p:cNvSpPr>
            <p:nvPr/>
          </p:nvSpPr>
          <p:spPr bwMode="auto">
            <a:xfrm>
              <a:off x="5037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>
              <a:off x="5218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21" name="Line 45"/>
            <p:cNvSpPr>
              <a:spLocks noChangeShapeType="1"/>
            </p:cNvSpPr>
            <p:nvPr/>
          </p:nvSpPr>
          <p:spPr bwMode="auto">
            <a:xfrm>
              <a:off x="5399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22" name="Line 46"/>
            <p:cNvSpPr>
              <a:spLocks noChangeShapeType="1"/>
            </p:cNvSpPr>
            <p:nvPr/>
          </p:nvSpPr>
          <p:spPr bwMode="auto">
            <a:xfrm>
              <a:off x="5580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23" name="Line 47"/>
            <p:cNvSpPr>
              <a:spLocks noChangeShapeType="1"/>
            </p:cNvSpPr>
            <p:nvPr/>
          </p:nvSpPr>
          <p:spPr bwMode="auto">
            <a:xfrm>
              <a:off x="5761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24" name="Line 48"/>
            <p:cNvSpPr>
              <a:spLocks noChangeShapeType="1"/>
            </p:cNvSpPr>
            <p:nvPr/>
          </p:nvSpPr>
          <p:spPr bwMode="auto">
            <a:xfrm>
              <a:off x="5942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25" name="Line 49"/>
            <p:cNvSpPr>
              <a:spLocks noChangeShapeType="1"/>
            </p:cNvSpPr>
            <p:nvPr/>
          </p:nvSpPr>
          <p:spPr bwMode="auto">
            <a:xfrm>
              <a:off x="6123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26" name="Line 50"/>
            <p:cNvSpPr>
              <a:spLocks noChangeShapeType="1"/>
            </p:cNvSpPr>
            <p:nvPr/>
          </p:nvSpPr>
          <p:spPr bwMode="auto">
            <a:xfrm>
              <a:off x="6304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27" name="Line 51"/>
            <p:cNvSpPr>
              <a:spLocks noChangeShapeType="1"/>
            </p:cNvSpPr>
            <p:nvPr/>
          </p:nvSpPr>
          <p:spPr bwMode="auto">
            <a:xfrm>
              <a:off x="6485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28" name="Line 52"/>
            <p:cNvSpPr>
              <a:spLocks noChangeShapeType="1"/>
            </p:cNvSpPr>
            <p:nvPr/>
          </p:nvSpPr>
          <p:spPr bwMode="auto">
            <a:xfrm>
              <a:off x="6666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29" name="Line 53"/>
            <p:cNvSpPr>
              <a:spLocks noChangeShapeType="1"/>
            </p:cNvSpPr>
            <p:nvPr/>
          </p:nvSpPr>
          <p:spPr bwMode="auto">
            <a:xfrm>
              <a:off x="6847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30" name="Line 54"/>
            <p:cNvSpPr>
              <a:spLocks noChangeShapeType="1"/>
            </p:cNvSpPr>
            <p:nvPr/>
          </p:nvSpPr>
          <p:spPr bwMode="auto">
            <a:xfrm>
              <a:off x="7028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31" name="Line 55"/>
            <p:cNvSpPr>
              <a:spLocks noChangeShapeType="1"/>
            </p:cNvSpPr>
            <p:nvPr/>
          </p:nvSpPr>
          <p:spPr bwMode="auto">
            <a:xfrm>
              <a:off x="7209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32" name="Line 56"/>
            <p:cNvSpPr>
              <a:spLocks noChangeShapeType="1"/>
            </p:cNvSpPr>
            <p:nvPr/>
          </p:nvSpPr>
          <p:spPr bwMode="auto">
            <a:xfrm>
              <a:off x="7390" y="1598"/>
              <a:ext cx="0" cy="289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33" name="Line 57"/>
            <p:cNvSpPr>
              <a:spLocks noChangeShapeType="1"/>
            </p:cNvSpPr>
            <p:nvPr/>
          </p:nvSpPr>
          <p:spPr bwMode="auto">
            <a:xfrm>
              <a:off x="4675" y="1779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34" name="Line 58"/>
            <p:cNvSpPr>
              <a:spLocks noChangeShapeType="1"/>
            </p:cNvSpPr>
            <p:nvPr/>
          </p:nvSpPr>
          <p:spPr bwMode="auto">
            <a:xfrm>
              <a:off x="4675" y="1960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35" name="Line 59"/>
            <p:cNvSpPr>
              <a:spLocks noChangeShapeType="1"/>
            </p:cNvSpPr>
            <p:nvPr/>
          </p:nvSpPr>
          <p:spPr bwMode="auto">
            <a:xfrm>
              <a:off x="4675" y="2141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36" name="Line 60"/>
            <p:cNvSpPr>
              <a:spLocks noChangeShapeType="1"/>
            </p:cNvSpPr>
            <p:nvPr/>
          </p:nvSpPr>
          <p:spPr bwMode="auto">
            <a:xfrm>
              <a:off x="4675" y="2322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37" name="Line 61"/>
            <p:cNvSpPr>
              <a:spLocks noChangeShapeType="1"/>
            </p:cNvSpPr>
            <p:nvPr/>
          </p:nvSpPr>
          <p:spPr bwMode="auto">
            <a:xfrm>
              <a:off x="4675" y="2503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38" name="Line 62"/>
            <p:cNvSpPr>
              <a:spLocks noChangeShapeType="1"/>
            </p:cNvSpPr>
            <p:nvPr/>
          </p:nvSpPr>
          <p:spPr bwMode="auto">
            <a:xfrm>
              <a:off x="4675" y="2684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39" name="Line 63"/>
            <p:cNvSpPr>
              <a:spLocks noChangeShapeType="1"/>
            </p:cNvSpPr>
            <p:nvPr/>
          </p:nvSpPr>
          <p:spPr bwMode="auto">
            <a:xfrm>
              <a:off x="4675" y="2865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40" name="Line 64"/>
            <p:cNvSpPr>
              <a:spLocks noChangeShapeType="1"/>
            </p:cNvSpPr>
            <p:nvPr/>
          </p:nvSpPr>
          <p:spPr bwMode="auto">
            <a:xfrm>
              <a:off x="4675" y="3046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41" name="Line 65"/>
            <p:cNvSpPr>
              <a:spLocks noChangeShapeType="1"/>
            </p:cNvSpPr>
            <p:nvPr/>
          </p:nvSpPr>
          <p:spPr bwMode="auto">
            <a:xfrm>
              <a:off x="4675" y="3227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42" name="Line 66"/>
            <p:cNvSpPr>
              <a:spLocks noChangeShapeType="1"/>
            </p:cNvSpPr>
            <p:nvPr/>
          </p:nvSpPr>
          <p:spPr bwMode="auto">
            <a:xfrm>
              <a:off x="4675" y="3408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43" name="Line 67"/>
            <p:cNvSpPr>
              <a:spLocks noChangeShapeType="1"/>
            </p:cNvSpPr>
            <p:nvPr/>
          </p:nvSpPr>
          <p:spPr bwMode="auto">
            <a:xfrm>
              <a:off x="4675" y="3589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44" name="Line 68"/>
            <p:cNvSpPr>
              <a:spLocks noChangeShapeType="1"/>
            </p:cNvSpPr>
            <p:nvPr/>
          </p:nvSpPr>
          <p:spPr bwMode="auto">
            <a:xfrm>
              <a:off x="4675" y="3770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45" name="Line 69"/>
            <p:cNvSpPr>
              <a:spLocks noChangeShapeType="1"/>
            </p:cNvSpPr>
            <p:nvPr/>
          </p:nvSpPr>
          <p:spPr bwMode="auto">
            <a:xfrm>
              <a:off x="4675" y="3951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46" name="Line 70"/>
            <p:cNvSpPr>
              <a:spLocks noChangeShapeType="1"/>
            </p:cNvSpPr>
            <p:nvPr/>
          </p:nvSpPr>
          <p:spPr bwMode="auto">
            <a:xfrm>
              <a:off x="4675" y="4132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47" name="Line 71"/>
            <p:cNvSpPr>
              <a:spLocks noChangeShapeType="1"/>
            </p:cNvSpPr>
            <p:nvPr/>
          </p:nvSpPr>
          <p:spPr bwMode="auto">
            <a:xfrm>
              <a:off x="4675" y="4313"/>
              <a:ext cx="289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48" name="Rectangle 72"/>
            <p:cNvSpPr>
              <a:spLocks noChangeArrowheads="1"/>
            </p:cNvSpPr>
            <p:nvPr/>
          </p:nvSpPr>
          <p:spPr bwMode="auto">
            <a:xfrm>
              <a:off x="4675" y="1598"/>
              <a:ext cx="181" cy="18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0249" name="Rectangle 73"/>
            <p:cNvSpPr>
              <a:spLocks noChangeArrowheads="1"/>
            </p:cNvSpPr>
            <p:nvPr/>
          </p:nvSpPr>
          <p:spPr bwMode="auto">
            <a:xfrm>
              <a:off x="4856" y="1779"/>
              <a:ext cx="181" cy="18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0250" name="Rectangle 74"/>
            <p:cNvSpPr>
              <a:spLocks noChangeArrowheads="1"/>
            </p:cNvSpPr>
            <p:nvPr/>
          </p:nvSpPr>
          <p:spPr bwMode="auto">
            <a:xfrm>
              <a:off x="5037" y="1598"/>
              <a:ext cx="181" cy="18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0251" name="Rectangle 75"/>
            <p:cNvSpPr>
              <a:spLocks noChangeArrowheads="1"/>
            </p:cNvSpPr>
            <p:nvPr/>
          </p:nvSpPr>
          <p:spPr bwMode="auto">
            <a:xfrm>
              <a:off x="5037" y="1960"/>
              <a:ext cx="181" cy="18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0252" name="Rectangle 76"/>
            <p:cNvSpPr>
              <a:spLocks noChangeArrowheads="1"/>
            </p:cNvSpPr>
            <p:nvPr/>
          </p:nvSpPr>
          <p:spPr bwMode="auto">
            <a:xfrm>
              <a:off x="4675" y="1960"/>
              <a:ext cx="181" cy="18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0253" name="Line 77"/>
            <p:cNvSpPr>
              <a:spLocks noChangeShapeType="1"/>
            </p:cNvSpPr>
            <p:nvPr/>
          </p:nvSpPr>
          <p:spPr bwMode="auto">
            <a:xfrm>
              <a:off x="5060" y="1870"/>
              <a:ext cx="11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254" name="Line 78"/>
            <p:cNvSpPr>
              <a:spLocks noChangeShapeType="1"/>
            </p:cNvSpPr>
            <p:nvPr/>
          </p:nvSpPr>
          <p:spPr bwMode="auto">
            <a:xfrm>
              <a:off x="4960" y="2240"/>
              <a:ext cx="0" cy="8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0257" name="Text Box 81"/>
          <p:cNvSpPr txBox="1">
            <a:spLocks noChangeArrowheads="1"/>
          </p:cNvSpPr>
          <p:nvPr/>
        </p:nvSpPr>
        <p:spPr bwMode="auto">
          <a:xfrm>
            <a:off x="838201" y="4827778"/>
            <a:ext cx="79248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dirty="0"/>
              <a:t>- pre</a:t>
            </a:r>
            <a:r>
              <a:rPr lang="sk-SK" altLang="sk-SK" b="1" dirty="0">
                <a:solidFill>
                  <a:schemeClr val="bg2"/>
                </a:solidFill>
              </a:rPr>
              <a:t> </a:t>
            </a:r>
            <a:r>
              <a:rPr lang="sk-SK" altLang="sk-SK" b="1" dirty="0">
                <a:solidFill>
                  <a:srgbClr val="FF0000"/>
                </a:solidFill>
              </a:rPr>
              <a:t>f</a:t>
            </a:r>
            <a:r>
              <a:rPr lang="sk-SK" altLang="sk-SK" b="1" dirty="0">
                <a:solidFill>
                  <a:srgbClr val="009900"/>
                </a:solidFill>
              </a:rPr>
              <a:t>a</a:t>
            </a:r>
            <a:r>
              <a:rPr lang="sk-SK" altLang="sk-SK" b="1" dirty="0">
                <a:solidFill>
                  <a:schemeClr val="tx2"/>
                </a:solidFill>
              </a:rPr>
              <a:t>r</a:t>
            </a:r>
            <a:r>
              <a:rPr lang="sk-SK" altLang="sk-SK" b="1" dirty="0">
                <a:solidFill>
                  <a:srgbClr val="FF0000"/>
                </a:solidFill>
              </a:rPr>
              <a:t>e</a:t>
            </a:r>
            <a:r>
              <a:rPr lang="sk-SK" altLang="sk-SK" b="1" dirty="0">
                <a:solidFill>
                  <a:srgbClr val="009900"/>
                </a:solidFill>
              </a:rPr>
              <a:t>b</a:t>
            </a:r>
            <a:r>
              <a:rPr lang="sk-SK" altLang="sk-SK" b="1" dirty="0">
                <a:solidFill>
                  <a:schemeClr val="folHlink"/>
                </a:solidFill>
              </a:rPr>
              <a:t>n</a:t>
            </a:r>
            <a:r>
              <a:rPr lang="sk-SK" altLang="sk-SK" b="1" dirty="0">
                <a:solidFill>
                  <a:srgbClr val="FF0000"/>
                </a:solidFill>
              </a:rPr>
              <a:t>é</a:t>
            </a:r>
            <a:r>
              <a:rPr lang="sk-SK" altLang="sk-SK" b="1" dirty="0">
                <a:solidFill>
                  <a:srgbClr val="009900"/>
                </a:solidFill>
              </a:rPr>
              <a:t> o</a:t>
            </a:r>
            <a:r>
              <a:rPr lang="sk-SK" altLang="sk-SK" b="1" dirty="0">
                <a:solidFill>
                  <a:schemeClr val="folHlink"/>
                </a:solidFill>
              </a:rPr>
              <a:t>b</a:t>
            </a:r>
            <a:r>
              <a:rPr lang="sk-SK" altLang="sk-SK" b="1" dirty="0">
                <a:solidFill>
                  <a:srgbClr val="FF0000"/>
                </a:solidFill>
              </a:rPr>
              <a:t>r</a:t>
            </a:r>
            <a:r>
              <a:rPr lang="sk-SK" altLang="sk-SK" b="1" dirty="0">
                <a:solidFill>
                  <a:srgbClr val="009900"/>
                </a:solidFill>
              </a:rPr>
              <a:t>a</a:t>
            </a:r>
            <a:r>
              <a:rPr lang="sk-SK" altLang="sk-SK" b="1" dirty="0">
                <a:solidFill>
                  <a:schemeClr val="folHlink"/>
                </a:solidFill>
              </a:rPr>
              <a:t>z</a:t>
            </a:r>
            <a:r>
              <a:rPr lang="sk-SK" altLang="sk-SK" b="1" dirty="0">
                <a:solidFill>
                  <a:srgbClr val="FF0000"/>
                </a:solidFill>
              </a:rPr>
              <a:t>y</a:t>
            </a:r>
            <a:r>
              <a:rPr lang="sk-SK" altLang="sk-SK" dirty="0">
                <a:solidFill>
                  <a:srgbClr val="FF0000"/>
                </a:solidFill>
              </a:rPr>
              <a:t> </a:t>
            </a:r>
            <a:r>
              <a:rPr lang="en-US" altLang="sk-SK" dirty="0"/>
              <a:t>–</a:t>
            </a:r>
            <a:r>
              <a:rPr lang="sk-SK" altLang="sk-SK" dirty="0">
                <a:solidFill>
                  <a:srgbClr val="FF0000"/>
                </a:solidFill>
              </a:rPr>
              <a:t> </a:t>
            </a:r>
            <a:r>
              <a:rPr lang="sk-SK" altLang="sk-SK" b="1" dirty="0"/>
              <a:t>zložkové </a:t>
            </a:r>
            <a:r>
              <a:rPr lang="sk-SK" altLang="sk-SK" dirty="0"/>
              <a:t>(každý zložkový obraz </a:t>
            </a:r>
            <a:r>
              <a:rPr lang="sk-SK" altLang="sk-SK" dirty="0" err="1"/>
              <a:t>R,G,B</a:t>
            </a:r>
            <a:r>
              <a:rPr lang="sk-SK" altLang="sk-SK" dirty="0"/>
              <a:t> sa spracuje zvlášť)</a:t>
            </a:r>
            <a:r>
              <a:rPr lang="sk-SK" altLang="sk-SK" b="1" dirty="0"/>
              <a:t>  </a:t>
            </a:r>
            <a:r>
              <a:rPr lang="sk-SK" altLang="sk-SK" dirty="0"/>
              <a:t>a </a:t>
            </a:r>
            <a:r>
              <a:rPr lang="sk-SK" altLang="sk-SK" b="1" dirty="0"/>
              <a:t>vektorové </a:t>
            </a:r>
            <a:r>
              <a:rPr lang="sk-SK" altLang="sk-SK" dirty="0"/>
              <a:t>filtre (farba = vektor vo farebnom priestore)</a:t>
            </a:r>
            <a:endParaRPr lang="cs-CZ" altLang="sk-SK" dirty="0">
              <a:solidFill>
                <a:schemeClr val="bg2"/>
              </a:solidFill>
            </a:endParaRPr>
          </a:p>
        </p:txBody>
      </p:sp>
      <p:sp>
        <p:nvSpPr>
          <p:cNvPr id="50258" name="Text Box 82"/>
          <p:cNvSpPr txBox="1">
            <a:spLocks noChangeArrowheads="1"/>
          </p:cNvSpPr>
          <p:nvPr/>
        </p:nvSpPr>
        <p:spPr bwMode="auto">
          <a:xfrm>
            <a:off x="827088" y="5661025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/>
              <a:t>- </a:t>
            </a:r>
            <a:r>
              <a:rPr lang="en-US" altLang="sk-SK"/>
              <a:t>vektorov</a:t>
            </a:r>
            <a:r>
              <a:rPr lang="sk-SK" altLang="sk-SK"/>
              <a:t>é f</a:t>
            </a:r>
            <a:r>
              <a:rPr lang="en-US" altLang="sk-SK"/>
              <a:t>iltre</a:t>
            </a:r>
            <a:r>
              <a:rPr lang="sk-SK" altLang="sk-SK"/>
              <a:t> zachovávajú fareb.odtieň a fareb. hrany</a:t>
            </a:r>
            <a:endParaRPr lang="cs-CZ" altLang="sk-SK"/>
          </a:p>
        </p:txBody>
      </p:sp>
      <p:sp>
        <p:nvSpPr>
          <p:cNvPr id="50259" name="Rectangle 83"/>
          <p:cNvSpPr>
            <a:spLocks noChangeArrowheads="1"/>
          </p:cNvSpPr>
          <p:nvPr/>
        </p:nvSpPr>
        <p:spPr bwMode="auto">
          <a:xfrm>
            <a:off x="827088" y="4586288"/>
            <a:ext cx="7772400" cy="186690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67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27584" y="908720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Zotrvačnosť oka – ako ju využiť, aby sme nevnímali blikanie a rastrovanie obrázkov?</a:t>
            </a:r>
          </a:p>
          <a:p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 smtClean="0"/>
              <a:t>počet snímok za 1 </a:t>
            </a:r>
            <a:r>
              <a:rPr lang="sk-SK" dirty="0" err="1" smtClean="0"/>
              <a:t>sec</a:t>
            </a:r>
            <a:r>
              <a:rPr lang="sk-SK" dirty="0" smtClean="0"/>
              <a:t>. (24 až 60 </a:t>
            </a:r>
            <a:r>
              <a:rPr lang="sk-SK" dirty="0" smtClean="0">
                <a:sym typeface="Wingdings" panose="05000000000000000000" pitchFamily="2" charset="2"/>
              </a:rPr>
              <a:t> )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smtClean="0"/>
              <a:t>počet riadkov </a:t>
            </a:r>
            <a:r>
              <a:rPr lang="sk-SK" dirty="0" err="1" smtClean="0"/>
              <a:t>vs</a:t>
            </a:r>
            <a:r>
              <a:rPr lang="sk-SK" dirty="0" smtClean="0"/>
              <a:t>. vzdialenosť pozorovania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+ </a:t>
            </a:r>
            <a:r>
              <a:rPr lang="sk-SK" dirty="0" err="1" smtClean="0"/>
              <a:t>linearita</a:t>
            </a:r>
            <a:r>
              <a:rPr lang="sk-SK" dirty="0" smtClean="0"/>
              <a:t> </a:t>
            </a:r>
            <a:r>
              <a:rPr lang="sk-SK" dirty="0" err="1" smtClean="0"/>
              <a:t>jasovej</a:t>
            </a:r>
            <a:r>
              <a:rPr lang="sk-SK" dirty="0" smtClean="0"/>
              <a:t> stupnice (korekcia </a:t>
            </a:r>
            <a:r>
              <a:rPr lang="sk-SK" dirty="0" err="1" smtClean="0"/>
              <a:t>gamma</a:t>
            </a:r>
            <a:r>
              <a:rPr lang="sk-SK" dirty="0" smtClean="0"/>
              <a:t>) +  farebné rozlíšenie</a:t>
            </a: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827584" y="43651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Súvislosť s prenosom – dátové rýchlosti, nosné frekvencie a šírky TV kanálov; </a:t>
            </a:r>
            <a:r>
              <a:rPr lang="sk-SK" dirty="0" err="1" smtClean="0"/>
              <a:t>Tv</a:t>
            </a:r>
            <a:r>
              <a:rPr lang="sk-SK" dirty="0" smtClean="0"/>
              <a:t> pásma ....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959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98E-3E66-4445-908C-63179F6060B4}" type="slidenum">
              <a:rPr lang="en-US" altLang="sk-SK"/>
              <a:pPr/>
              <a:t>12</a:t>
            </a:fld>
            <a:endParaRPr lang="en-US" altLang="sk-SK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574833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 rot="1908274">
            <a:off x="7883525" y="5589588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-3409894">
            <a:off x="7342981" y="5553869"/>
            <a:ext cx="936625" cy="287338"/>
          </a:xfrm>
          <a:prstGeom prst="flowChartManualOpe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7740650" y="6381750"/>
            <a:ext cx="36036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8101013" y="6381750"/>
            <a:ext cx="21590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1187624" y="6206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Ako to všetko spolu súvisí ...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0011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BF3-3336-4254-B82D-B97D07742419}" type="slidenum">
              <a:rPr lang="en-US" altLang="sk-SK"/>
              <a:pPr/>
              <a:t>13</a:t>
            </a:fld>
            <a:endParaRPr lang="en-US" altLang="sk-SK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0265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9750" y="5805488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Rozloženie a vytvorenie obrazu riadkovaním </a:t>
            </a:r>
            <a:endParaRPr lang="cs-CZ" altLang="sk-SK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58888" y="2781300"/>
            <a:ext cx="43338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547813" y="2565400"/>
            <a:ext cx="0" cy="143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1944" y="333375"/>
            <a:ext cx="2519363" cy="9159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 dirty="0"/>
              <a:t>Princíp rozkladu obrazu v analógovej</a:t>
            </a:r>
            <a:r>
              <a:rPr lang="sk-SK" altLang="sk-SK" dirty="0"/>
              <a:t> TV:</a:t>
            </a:r>
            <a:endParaRPr lang="cs-CZ" altLang="sk-SK" dirty="0"/>
          </a:p>
        </p:txBody>
      </p:sp>
    </p:spTree>
    <p:extLst>
      <p:ext uri="{BB962C8B-B14F-4D97-AF65-F5344CB8AC3E}">
        <p14:creationId xmlns:p14="http://schemas.microsoft.com/office/powerpoint/2010/main" val="35256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35B5-163F-4405-B3C6-6AF5499BC12B}" type="slidenum">
              <a:rPr lang="en-US" altLang="sk-SK"/>
              <a:pPr/>
              <a:t>14</a:t>
            </a:fld>
            <a:endParaRPr lang="en-US" altLang="sk-SK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04225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19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FC19-26FF-41BE-BB4D-AE9A0C93BDBA}" type="slidenum">
              <a:rPr lang="en-US" altLang="sk-SK"/>
              <a:pPr/>
              <a:t>15</a:t>
            </a:fld>
            <a:endParaRPr lang="en-US" altLang="sk-SK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88963"/>
            <a:ext cx="8809037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116013" y="6237288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/>
              <a:t>a to ešte nie je všetko</a:t>
            </a:r>
            <a:endParaRPr lang="cs-CZ" altLang="sk-SK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Prekladané riadkovanie: najprv nepárne, potom párne riadky (</a:t>
            </a:r>
            <a:r>
              <a:rPr lang="en-US" altLang="sk-SK">
                <a:sym typeface="Wingdings" pitchFamily="2" charset="2"/>
              </a:rPr>
              <a:t> 2 </a:t>
            </a:r>
            <a:r>
              <a:rPr lang="sk-SK" altLang="sk-SK">
                <a:sym typeface="Wingdings" pitchFamily="2" charset="2"/>
              </a:rPr>
              <a:t>preložené polsnímky, časovo nasledujúce za sebou)</a:t>
            </a:r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07289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191-91FA-4AFA-BB57-D73E90054769}" type="slidenum">
              <a:rPr lang="en-US" altLang="sk-SK"/>
              <a:pPr/>
              <a:t>16</a:t>
            </a:fld>
            <a:endParaRPr lang="en-US" altLang="sk-SK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009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68313" y="6381750"/>
            <a:ext cx="648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/>
              <a:t>Obr. </a:t>
            </a:r>
            <a:r>
              <a:rPr lang="sk-SK" altLang="sk-SK"/>
              <a:t>Maximálne rozlíšenie</a:t>
            </a:r>
            <a:endParaRPr lang="cs-CZ" altLang="sk-SK" b="1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42988" y="594995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/>
              <a:t>a to všetko 25 x za sekundu (50 preložených polsnímok = 25 snímok)</a:t>
            </a:r>
            <a:endParaRPr lang="cs-CZ" altLang="sk-SK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77050" y="1412875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sk-SK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451725" y="105251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pri pomere strán 4 : 3</a:t>
            </a:r>
            <a:endParaRPr lang="cs-CZ" altLang="sk-SK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6732588" y="1412875"/>
            <a:ext cx="7921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979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F9E-6F6B-437B-8031-F3445CD83711}" type="slidenum">
              <a:rPr lang="en-US" altLang="sk-SK"/>
              <a:pPr/>
              <a:t>17</a:t>
            </a:fld>
            <a:endParaRPr lang="en-US" altLang="sk-SK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55650" y="1341438"/>
            <a:ext cx="8137525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2400" b="1" dirty="0"/>
              <a:t>Otázky:</a:t>
            </a:r>
          </a:p>
          <a:p>
            <a:pPr>
              <a:spcBef>
                <a:spcPct val="50000"/>
              </a:spcBef>
            </a:pPr>
            <a:r>
              <a:rPr lang="sk-SK" altLang="sk-SK" dirty="0"/>
              <a:t>- Aká je </a:t>
            </a:r>
            <a:r>
              <a:rPr lang="sk-SK" altLang="sk-SK" b="1" dirty="0"/>
              <a:t>riadková (horizontálna</a:t>
            </a:r>
            <a:r>
              <a:rPr lang="sk-SK" altLang="sk-SK" dirty="0"/>
              <a:t>) frekvencia </a:t>
            </a:r>
            <a:r>
              <a:rPr lang="sk-SK" altLang="sk-SK" dirty="0" err="1"/>
              <a:t>f</a:t>
            </a:r>
            <a:r>
              <a:rPr lang="sk-SK" altLang="sk-SK" baseline="-25000" dirty="0" err="1"/>
              <a:t>H</a:t>
            </a:r>
            <a:r>
              <a:rPr lang="sk-SK" altLang="sk-SK" dirty="0"/>
              <a:t> pri vyššie uvedenom rozklade (čiže počet r. za sek.)?</a:t>
            </a:r>
          </a:p>
          <a:p>
            <a:pPr>
              <a:spcBef>
                <a:spcPct val="50000"/>
              </a:spcBef>
            </a:pPr>
            <a:endParaRPr lang="sk-SK" altLang="sk-SK" dirty="0"/>
          </a:p>
          <a:p>
            <a:pPr>
              <a:spcBef>
                <a:spcPct val="50000"/>
              </a:spcBef>
              <a:buFontTx/>
              <a:buChar char="-"/>
            </a:pPr>
            <a:endParaRPr lang="sk-SK" altLang="sk-SK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 smtClean="0"/>
              <a:t>Aká </a:t>
            </a:r>
            <a:r>
              <a:rPr lang="sk-SK" altLang="sk-SK" dirty="0"/>
              <a:t>je max. </a:t>
            </a:r>
            <a:r>
              <a:rPr lang="sk-SK" altLang="sk-SK" b="1" dirty="0"/>
              <a:t>obrazová frekvencia</a:t>
            </a:r>
            <a:r>
              <a:rPr lang="sk-SK" altLang="sk-SK" dirty="0"/>
              <a:t> </a:t>
            </a:r>
            <a:r>
              <a:rPr lang="sk-SK" altLang="sk-SK" dirty="0" smtClean="0"/>
              <a:t>(max. počet zmien jasu za sek.) pri </a:t>
            </a:r>
            <a:r>
              <a:rPr lang="sk-SK" altLang="sk-SK" dirty="0"/>
              <a:t>pomere strán obrazu 4 : 3 (pre max. rozlíšenie) ?</a:t>
            </a:r>
          </a:p>
          <a:p>
            <a:pPr>
              <a:spcBef>
                <a:spcPct val="50000"/>
              </a:spcBef>
            </a:pPr>
            <a:endParaRPr lang="cs-CZ" altLang="sk-SK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1188" y="476250"/>
            <a:ext cx="81375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>
                <a:sym typeface="Wingdings" pitchFamily="2" charset="2"/>
              </a:rPr>
              <a:t></a:t>
            </a:r>
            <a:r>
              <a:rPr lang="en-US" altLang="sk-SK" b="1">
                <a:sym typeface="Wingdings" pitchFamily="2" charset="2"/>
              </a:rPr>
              <a:t> </a:t>
            </a:r>
            <a:r>
              <a:rPr lang="sk-SK" altLang="sk-SK" b="1">
                <a:sym typeface="Wingdings" pitchFamily="2" charset="2"/>
              </a:rPr>
              <a:t>„</a:t>
            </a:r>
            <a:r>
              <a:rPr lang="en-US" altLang="sk-SK" b="1">
                <a:sym typeface="Wingdings" pitchFamily="2" charset="2"/>
              </a:rPr>
              <a:t>sn</a:t>
            </a:r>
            <a:r>
              <a:rPr lang="sk-SK" altLang="sk-SK" b="1">
                <a:sym typeface="Wingdings" pitchFamily="2" charset="2"/>
              </a:rPr>
              <a:t>ímková“ (</a:t>
            </a:r>
            <a:r>
              <a:rPr lang="sk-SK" altLang="sk-SK">
                <a:sym typeface="Wingdings" pitchFamily="2" charset="2"/>
              </a:rPr>
              <a:t>polsnímková</a:t>
            </a:r>
            <a:r>
              <a:rPr lang="en-US" altLang="sk-SK">
                <a:sym typeface="Wingdings" pitchFamily="2" charset="2"/>
              </a:rPr>
              <a:t>, vertik</a:t>
            </a:r>
            <a:r>
              <a:rPr lang="sk-SK" altLang="sk-SK">
                <a:sym typeface="Wingdings" pitchFamily="2" charset="2"/>
              </a:rPr>
              <a:t>álna) frekvencia (počet polsnímok za sek.) </a:t>
            </a:r>
            <a:r>
              <a:rPr lang="sk-SK" altLang="sk-SK" b="1">
                <a:sym typeface="Wingdings" pitchFamily="2" charset="2"/>
              </a:rPr>
              <a:t>f</a:t>
            </a:r>
            <a:r>
              <a:rPr lang="sk-SK" altLang="sk-SK" b="1" baseline="-25000">
                <a:sym typeface="Wingdings" pitchFamily="2" charset="2"/>
              </a:rPr>
              <a:t>V</a:t>
            </a:r>
            <a:r>
              <a:rPr lang="sk-SK" altLang="sk-SK" b="1">
                <a:sym typeface="Wingdings" pitchFamily="2" charset="2"/>
              </a:rPr>
              <a:t> = 50 Hz</a:t>
            </a:r>
            <a:endParaRPr lang="sk-SK" altLang="sk-SK" b="1"/>
          </a:p>
          <a:p>
            <a:pPr>
              <a:spcBef>
                <a:spcPct val="50000"/>
              </a:spcBef>
            </a:pPr>
            <a:endParaRPr lang="cs-CZ" altLang="sk-SK"/>
          </a:p>
        </p:txBody>
      </p:sp>
      <p:sp>
        <p:nvSpPr>
          <p:cNvPr id="2" name="BlokTextu 1"/>
          <p:cNvSpPr txBox="1"/>
          <p:nvPr/>
        </p:nvSpPr>
        <p:spPr>
          <a:xfrm>
            <a:off x="1115616" y="2492896"/>
            <a:ext cx="46805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Riešenie: </a:t>
            </a:r>
          </a:p>
          <a:p>
            <a:r>
              <a:rPr lang="sk-SK" dirty="0" smtClean="0"/>
              <a:t>625 r. x 25 snímok za sek. = 15 625 = </a:t>
            </a:r>
            <a:r>
              <a:rPr lang="sk-SK" dirty="0" err="1" smtClean="0"/>
              <a:t>f</a:t>
            </a:r>
            <a:r>
              <a:rPr lang="sk-SK" baseline="-25000" dirty="0" err="1" smtClean="0"/>
              <a:t>H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9" y="4149080"/>
            <a:ext cx="82096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Riešenie:  </a:t>
            </a:r>
          </a:p>
          <a:p>
            <a:r>
              <a:rPr lang="sk-SK" dirty="0" smtClean="0"/>
              <a:t>625 r. x ((4/3) x 625) plôšok v riadku  x  (½) x 25 snímok za sek. = cca. 6,5 . MHz = </a:t>
            </a:r>
            <a:r>
              <a:rPr lang="sk-SK" dirty="0" err="1" smtClean="0"/>
              <a:t>f</a:t>
            </a:r>
            <a:r>
              <a:rPr lang="sk-SK" baseline="-25000" dirty="0" err="1" smtClean="0"/>
              <a:t>o</a:t>
            </a:r>
            <a:r>
              <a:rPr lang="sk-SK" baseline="-25000" dirty="0"/>
              <a:t> </a:t>
            </a:r>
            <a:r>
              <a:rPr lang="sk-SK" baseline="-25000" dirty="0" smtClean="0"/>
              <a:t>max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33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5C86-BFE5-4192-BE37-0A0C867FA697}" type="slidenum">
              <a:rPr lang="en-US" altLang="sk-SK"/>
              <a:pPr/>
              <a:t>18</a:t>
            </a:fld>
            <a:endParaRPr lang="en-US" altLang="sk-SK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k-SK" altLang="sk-SK">
                <a:effectLst>
                  <a:outerShdw blurRad="38100" dist="38100" dir="2700000" algn="tl">
                    <a:srgbClr val="C0C0C0"/>
                  </a:outerShdw>
                </a:effectLst>
              </a:rPr>
              <a:t>pojem: Rozlíšenie </a:t>
            </a:r>
            <a:endParaRPr lang="en-AU" altLang="sk-SK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5184775" cy="5256213"/>
          </a:xfrm>
        </p:spPr>
        <p:txBody>
          <a:bodyPr/>
          <a:lstStyle/>
          <a:p>
            <a:r>
              <a:rPr lang="sk-SK" altLang="sk-SK" sz="2400" b="1"/>
              <a:t>Počet </a:t>
            </a:r>
            <a:r>
              <a:rPr lang="en-US" altLang="sk-SK" sz="2400" b="1"/>
              <a:t> </a:t>
            </a:r>
            <a:r>
              <a:rPr lang="sk-SK" altLang="sk-SK" sz="2400" b="1"/>
              <a:t>obrazových elementov </a:t>
            </a:r>
            <a:r>
              <a:rPr lang="en-US" altLang="sk-SK" sz="2400" b="1"/>
              <a:t> </a:t>
            </a:r>
            <a:br>
              <a:rPr lang="en-US" altLang="sk-SK" sz="2400" b="1"/>
            </a:br>
            <a:r>
              <a:rPr lang="sk-SK" altLang="sk-SK" sz="2400" b="1"/>
              <a:t>rozložených na displeji</a:t>
            </a:r>
            <a:endParaRPr lang="en-US" altLang="sk-SK" sz="2400" b="1"/>
          </a:p>
          <a:p>
            <a:r>
              <a:rPr lang="sk-SK" altLang="sk-SK" sz="2400" b="1"/>
              <a:t>Rozlíšenie v TV je limitované</a:t>
            </a:r>
            <a:r>
              <a:rPr lang="en-US" altLang="sk-SK" sz="2400" b="1"/>
              <a:t>:</a:t>
            </a:r>
          </a:p>
          <a:p>
            <a:pPr lvl="1"/>
            <a:r>
              <a:rPr lang="sk-SK" altLang="sk-SK" sz="2000" b="1"/>
              <a:t>Snímacím zariadením</a:t>
            </a:r>
            <a:endParaRPr lang="en-US" altLang="sk-SK" sz="2000" b="1"/>
          </a:p>
          <a:p>
            <a:pPr lvl="1"/>
            <a:r>
              <a:rPr lang="sk-SK" altLang="sk-SK" sz="2000" b="1"/>
              <a:t>Vzorkovaciou rýchlosťou</a:t>
            </a:r>
            <a:endParaRPr lang="en-US" altLang="sk-SK" sz="2000" b="1"/>
          </a:p>
          <a:p>
            <a:pPr lvl="1"/>
            <a:r>
              <a:rPr lang="sk-SK" altLang="sk-SK" sz="2000" b="1"/>
              <a:t>Prenosový systém</a:t>
            </a:r>
            <a:r>
              <a:rPr lang="en-US" altLang="sk-SK" sz="2000" b="1"/>
              <a:t> / </a:t>
            </a:r>
            <a:r>
              <a:rPr lang="sk-SK" altLang="sk-SK" sz="2000" b="1"/>
              <a:t>šírka pásma</a:t>
            </a:r>
            <a:endParaRPr lang="en-US" altLang="sk-SK" sz="2000" b="1"/>
          </a:p>
          <a:p>
            <a:pPr lvl="1"/>
            <a:r>
              <a:rPr lang="sk-SK" altLang="sk-SK" sz="2000" b="1"/>
              <a:t>Zobrazovacie zariadenie</a:t>
            </a:r>
            <a:endParaRPr lang="en-US" altLang="sk-SK" sz="2000" b="1"/>
          </a:p>
          <a:p>
            <a:pPr lvl="2"/>
            <a:r>
              <a:rPr lang="sk-SK" altLang="sk-SK" sz="1800" b="1"/>
              <a:t>Odstup  bodov</a:t>
            </a:r>
            <a:r>
              <a:rPr lang="en-US" altLang="sk-SK" sz="1800" b="1"/>
              <a:t>, </a:t>
            </a:r>
            <a:r>
              <a:rPr lang="sk-SK" altLang="sk-SK" sz="1800" b="1"/>
              <a:t>luminofor</a:t>
            </a:r>
            <a:endParaRPr lang="en-US" altLang="sk-SK" sz="1800" b="1"/>
          </a:p>
          <a:p>
            <a:pPr lvl="2"/>
            <a:r>
              <a:rPr lang="sk-SK" altLang="sk-SK" sz="1800" b="1"/>
              <a:t>zaostrenie</a:t>
            </a:r>
            <a:r>
              <a:rPr lang="en-US" altLang="sk-SK" sz="1800" b="1"/>
              <a:t> &amp; </a:t>
            </a:r>
            <a:r>
              <a:rPr lang="sk-SK" altLang="sk-SK" sz="1800" b="1"/>
              <a:t>zbiehanie</a:t>
            </a:r>
            <a:endParaRPr lang="en-US" altLang="sk-SK" sz="1800" b="1"/>
          </a:p>
          <a:p>
            <a:pPr lvl="1"/>
            <a:r>
              <a:rPr lang="sk-SK" altLang="sk-SK" sz="2000" b="1"/>
              <a:t>Vzdialenosť sledovania</a:t>
            </a:r>
            <a:r>
              <a:rPr lang="en-US" altLang="sk-SK" sz="2000" b="1"/>
              <a:t> / </a:t>
            </a:r>
            <a:r>
              <a:rPr lang="sk-SK" altLang="sk-SK" sz="2000" b="1"/>
              <a:t>veľkosť obrazovky</a:t>
            </a:r>
            <a:endParaRPr lang="en-US" altLang="sk-SK" sz="2000" b="1"/>
          </a:p>
          <a:p>
            <a:pPr lvl="1"/>
            <a:r>
              <a:rPr lang="sk-SK" altLang="sk-SK" sz="2000" b="1"/>
              <a:t>Ľudské oko</a:t>
            </a:r>
            <a:endParaRPr lang="en-US" altLang="sk-SK" sz="2000" b="1"/>
          </a:p>
          <a:p>
            <a:r>
              <a:rPr lang="sk-SK" altLang="sk-SK" sz="2400" b="1"/>
              <a:t>Typické SDTV systémy</a:t>
            </a:r>
            <a:r>
              <a:rPr lang="en-US" altLang="sk-SK" sz="2400" b="1"/>
              <a:t> </a:t>
            </a:r>
            <a:r>
              <a:rPr lang="sk-SK" altLang="sk-SK" sz="2400" b="1"/>
              <a:t>sa pokúšajú preniesť 720 bodov na riadok  </a:t>
            </a:r>
            <a:r>
              <a:rPr lang="en-US" altLang="sk-SK" sz="2400" b="1"/>
              <a:t>[3]</a:t>
            </a:r>
            <a:endParaRPr lang="en-US" altLang="sk-SK" sz="2800" b="1"/>
          </a:p>
        </p:txBody>
      </p:sp>
      <p:pic>
        <p:nvPicPr>
          <p:cNvPr id="18436" name="Picture 4" descr="Bez názvu 1 kopi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908050"/>
            <a:ext cx="2400300" cy="331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 descr="Bez názvu 1 kopi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4652963"/>
            <a:ext cx="3381375" cy="143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39750" y="692150"/>
            <a:ext cx="1439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50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CB8-1F96-4EE1-833E-CDB28416F523}" type="slidenum">
              <a:rPr lang="en-US" altLang="sk-SK"/>
              <a:pPr/>
              <a:t>19</a:t>
            </a:fld>
            <a:endParaRPr lang="en-US" altLang="sk-SK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300"/>
            <a:ext cx="8655050" cy="64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885113" y="549275"/>
            <a:ext cx="1081087" cy="177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0"/>
            <a:ext cx="7885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- nie všetky činné riadky sú viditeľné (neobsahujú obraz. moduláciu):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81640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</a:t>
            </a:r>
            <a:r>
              <a:rPr lang="en-US" dirty="0" smtClean="0"/>
              <a:t> do </a:t>
            </a:r>
            <a:r>
              <a:rPr lang="en-US" dirty="0" err="1" smtClean="0"/>
              <a:t>semestra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26369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 . .</a:t>
            </a:r>
            <a:endParaRPr lang="en-US" dirty="0" smtClean="0"/>
          </a:p>
          <a:p>
            <a:r>
              <a:rPr lang="en-US" dirty="0" smtClean="0"/>
              <a:t>- ftp-server </a:t>
            </a:r>
            <a:r>
              <a:rPr lang="en-US" dirty="0" err="1" smtClean="0"/>
              <a:t>KEMT</a:t>
            </a:r>
            <a:r>
              <a:rPr lang="en-US" dirty="0" smtClean="0"/>
              <a:t> - </a:t>
            </a:r>
            <a:r>
              <a:rPr lang="en-US" dirty="0" err="1" smtClean="0"/>
              <a:t>adresar</a:t>
            </a:r>
            <a:r>
              <a:rPr lang="en-US" dirty="0" smtClean="0"/>
              <a:t> </a:t>
            </a:r>
            <a:r>
              <a:rPr lang="en-US" dirty="0" err="1" smtClean="0"/>
              <a:t>DigitalneTVsystemy</a:t>
            </a:r>
            <a:r>
              <a:rPr lang="en-US" dirty="0" smtClean="0"/>
              <a:t> + </a:t>
            </a:r>
            <a:r>
              <a:rPr lang="en-US" dirty="0" err="1" smtClean="0"/>
              <a:t>stary</a:t>
            </a:r>
            <a:r>
              <a:rPr lang="en-US" dirty="0" smtClean="0"/>
              <a:t> </a:t>
            </a:r>
            <a:r>
              <a:rPr lang="en-US" smtClean="0"/>
              <a:t>adresar </a:t>
            </a:r>
            <a:r>
              <a:rPr lang="sk-SK" dirty="0" smtClean="0"/>
              <a:t>KEMT451_TT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0121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F0A-8463-4F8E-BC3C-A953EF52562A}" type="slidenum">
              <a:rPr lang="en-US" altLang="sk-SK"/>
              <a:pPr/>
              <a:t>20</a:t>
            </a:fld>
            <a:endParaRPr lang="en-US" altLang="sk-SK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6738938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5650" y="5445125"/>
            <a:ext cx="784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Skutočná dráha lúča v CRT-obrazovke (Cathode Ray Tube) na konci nepárnej polsnímky, počas „snímkového“ (polsnímkového) spätného behu  a na zač. párnej polsnímky</a:t>
            </a:r>
            <a:endParaRPr lang="cs-CZ" altLang="sk-SK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3419475" y="4508500"/>
            <a:ext cx="3889375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5651500" y="2565400"/>
            <a:ext cx="2378075" cy="3240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53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BBB7-2822-452F-BD25-B872EDE68466}" type="slidenum">
              <a:rPr lang="en-US" altLang="sk-SK"/>
              <a:pPr/>
              <a:t>21</a:t>
            </a:fld>
            <a:endParaRPr lang="en-US" altLang="sk-SK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208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2400" b="1"/>
              <a:t>Čo všetko ešte musí byť v TV signáli okrem obrazovej informácie?</a:t>
            </a:r>
            <a:endParaRPr lang="cs-CZ" altLang="sk-SK" sz="2400" b="1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7991475" cy="1879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okrem rôznych komfortných vymožeností, bežných pre dnešnú </a:t>
            </a:r>
            <a:r>
              <a:rPr lang="sk-SK" altLang="sk-SK" dirty="0" smtClean="0"/>
              <a:t>dobu, </a:t>
            </a:r>
            <a:r>
              <a:rPr lang="sk-SK" altLang="sk-SK" dirty="0"/>
              <a:t>musí </a:t>
            </a:r>
            <a:r>
              <a:rPr lang="sk-SK" altLang="sk-SK" dirty="0" smtClean="0"/>
              <a:t>TV signál obsahovať:</a:t>
            </a:r>
            <a:endParaRPr lang="sk-SK" altLang="sk-SK" dirty="0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altLang="sk-SK" b="1" dirty="0"/>
              <a:t>synchronizačnú a zatemňovaciu zmes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altLang="sk-SK" b="1" dirty="0"/>
              <a:t>farebnú moduláciu a farebný </a:t>
            </a:r>
            <a:r>
              <a:rPr lang="sk-SK" altLang="sk-SK" b="1" dirty="0" smtClean="0"/>
              <a:t>synchronizačný </a:t>
            </a:r>
            <a:r>
              <a:rPr lang="sk-SK" altLang="sk-SK" b="1" dirty="0"/>
              <a:t>signál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altLang="sk-SK" b="1" dirty="0"/>
              <a:t>zvuk</a:t>
            </a:r>
            <a:endParaRPr lang="cs-CZ" altLang="sk-SK" b="1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3850" y="4149725"/>
            <a:ext cx="748982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dirty="0"/>
              <a:t>Aj do analógového signálu sa </a:t>
            </a:r>
            <a:r>
              <a:rPr lang="sk-SK" altLang="sk-SK" dirty="0" smtClean="0"/>
              <a:t>pridáva</a:t>
            </a:r>
            <a:r>
              <a:rPr lang="en-US" altLang="sk-SK" dirty="0" smtClean="0"/>
              <a:t>l</a:t>
            </a:r>
            <a:r>
              <a:rPr lang="sk-SK" altLang="sk-SK" dirty="0" smtClean="0"/>
              <a:t> </a:t>
            </a:r>
            <a:r>
              <a:rPr lang="sk-SK" altLang="sk-SK" dirty="0"/>
              <a:t>ešte: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teletext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ďalší zvuk (ďalšie zvuky)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meracie signály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kód pre zakódované kanály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a i.</a:t>
            </a:r>
            <a:endParaRPr lang="cs-CZ" altLang="sk-SK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867400" y="285273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viď ďalej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8648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E359-F10E-45FC-B77C-B6D853F495C2}" type="slidenum">
              <a:rPr lang="en-US" altLang="sk-SK"/>
              <a:pPr/>
              <a:t>22</a:t>
            </a:fld>
            <a:endParaRPr lang="en-US" altLang="sk-SK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27405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5288" y="6453188"/>
            <a:ext cx="828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/>
              <a:t>Obr.</a:t>
            </a:r>
            <a:r>
              <a:rPr lang="sk-SK" altLang="sk-SK"/>
              <a:t> Obsah zatemňovacieho intervalu v TV signáli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817264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C2D0-A19D-45DB-86CF-48CE811DAFD4}" type="slidenum">
              <a:rPr lang="en-US" altLang="sk-SK"/>
              <a:pPr/>
              <a:t>23</a:t>
            </a:fld>
            <a:endParaRPr lang="en-US" altLang="sk-SK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460875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19700" y="836613"/>
            <a:ext cx="39243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/>
              <a:t>Obr. </a:t>
            </a:r>
            <a:r>
              <a:rPr lang="sk-SK" altLang="sk-SK"/>
              <a:t>Ilustrácia obrazovej modulácie</a:t>
            </a:r>
          </a:p>
          <a:p>
            <a:pPr>
              <a:spcBef>
                <a:spcPct val="50000"/>
              </a:spcBef>
            </a:pPr>
            <a:r>
              <a:rPr lang="sk-SK" altLang="sk-SK"/>
              <a:t>(negatívnej, t.j. U</a:t>
            </a:r>
            <a:r>
              <a:rPr lang="sk-SK" altLang="sk-SK" baseline="-25000"/>
              <a:t>bielej</a:t>
            </a:r>
            <a:r>
              <a:rPr lang="sk-SK" altLang="sk-SK"/>
              <a:t> </a:t>
            </a:r>
            <a:r>
              <a:rPr lang="en-US" altLang="sk-SK"/>
              <a:t>&lt; U</a:t>
            </a:r>
            <a:r>
              <a:rPr lang="sk-SK" altLang="sk-SK" baseline="-25000"/>
              <a:t>čiernej</a:t>
            </a:r>
            <a:r>
              <a:rPr lang="sk-SK" altLang="sk-SK"/>
              <a:t>)</a:t>
            </a:r>
            <a:endParaRPr lang="cs-CZ" altLang="sk-SK" b="1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27625" y="2584450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/>
              <a:t>riadok </a:t>
            </a:r>
            <a:r>
              <a:rPr lang="sk-SK" altLang="sk-SK" u="sng"/>
              <a:t>a</a:t>
            </a:r>
            <a:endParaRPr lang="en-US" altLang="sk-SK" u="sng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076825" y="2636838"/>
            <a:ext cx="1223963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4211638" y="692150"/>
            <a:ext cx="122396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4643438" y="270827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592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8B4-E5A1-4A3A-9E2C-E3D18F743306}" type="slidenum">
              <a:rPr lang="en-US" altLang="sk-SK"/>
              <a:pPr/>
              <a:t>24</a:t>
            </a:fld>
            <a:endParaRPr lang="en-US" altLang="sk-SK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/>
              <a:t>Obr.</a:t>
            </a:r>
            <a:r>
              <a:rPr lang="sk-SK" altLang="sk-SK"/>
              <a:t> Úplný obrazový (ČB, analógový) signál v 2 po sebe nasledujúcich polsnímkach</a:t>
            </a:r>
            <a:endParaRPr lang="en-US" altLang="sk-SK" b="1"/>
          </a:p>
        </p:txBody>
      </p:sp>
    </p:spTree>
    <p:extLst>
      <p:ext uri="{BB962C8B-B14F-4D97-AF65-F5344CB8AC3E}">
        <p14:creationId xmlns:p14="http://schemas.microsoft.com/office/powerpoint/2010/main" val="96781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D6C-D304-4110-8C8E-3FE45ED2BC99}" type="slidenum">
              <a:rPr lang="en-US" altLang="sk-SK"/>
              <a:pPr/>
              <a:t>25</a:t>
            </a:fld>
            <a:endParaRPr lang="en-US" altLang="sk-SK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5400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000" b="1"/>
              <a:t>TV norma </a:t>
            </a:r>
            <a:r>
              <a:rPr lang="en-US" altLang="sk-SK" sz="2000"/>
              <a:t>(p</a:t>
            </a:r>
            <a:r>
              <a:rPr lang="sk-SK" altLang="sk-SK" sz="2000"/>
              <a:t>ôvodne pre analógovúTV) </a:t>
            </a:r>
            <a:r>
              <a:rPr lang="en-US" altLang="sk-SK" sz="2000" b="1"/>
              <a:t>– </a:t>
            </a:r>
            <a:endParaRPr lang="sk-SK" altLang="sk-SK" sz="2000" b="1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sz="2000"/>
              <a:t>vzťahy medzi amplitúdou </a:t>
            </a:r>
            <a:r>
              <a:rPr lang="sk-SK" altLang="sk-SK" sz="2000" b="1" i="1"/>
              <a:t>obrazovej modulácie</a:t>
            </a:r>
            <a:r>
              <a:rPr lang="sk-SK" altLang="sk-SK" sz="2000"/>
              <a:t>  a synchronizačnou zmesou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sz="2000"/>
              <a:t> časové rozdelenie a trvanie zatemňovacích a synchronizač. impulzov</a:t>
            </a:r>
            <a:endParaRPr lang="cs-CZ" altLang="sk-SK" sz="2000" b="1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59100"/>
            <a:ext cx="8280400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92500" y="630872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čierny riadok</a:t>
            </a:r>
            <a:endParaRPr lang="cs-CZ" altLang="sk-SK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1188" y="594995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biely riadok</a:t>
            </a:r>
            <a:endParaRPr lang="cs-CZ" altLang="sk-SK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716463" y="5667375"/>
            <a:ext cx="2735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stúpajúca (stupňovito, lineárne) úroveň jasu</a:t>
            </a:r>
            <a:endParaRPr lang="cs-CZ" altLang="sk-SK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804025" y="2781300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aktívna (viditeľná) časť riadku</a:t>
            </a:r>
            <a:endParaRPr lang="cs-CZ" altLang="sk-SK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419475" y="1412875"/>
            <a:ext cx="19446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323850" y="1700213"/>
            <a:ext cx="19446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500563" y="1844675"/>
            <a:ext cx="1366837" cy="158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403350" y="2133600"/>
            <a:ext cx="1368425" cy="1582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651500" y="6308725"/>
            <a:ext cx="349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neviditeľná (zatemnená) časť r.</a:t>
            </a:r>
            <a:endParaRPr lang="cs-CZ" altLang="sk-SK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 flipV="1">
            <a:off x="7019925" y="5157788"/>
            <a:ext cx="6477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5795963" y="5157788"/>
            <a:ext cx="3603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4356100" y="4508500"/>
            <a:ext cx="71438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1908175" y="5516563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34645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6156325" y="3068638"/>
            <a:ext cx="6477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0425" y="2420938"/>
            <a:ext cx="251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na osciloskope</a:t>
            </a:r>
            <a:endParaRPr lang="en-US" altLang="sk-SK">
              <a:solidFill>
                <a:schemeClr val="bg1"/>
              </a:solidFill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6804025" y="2781300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137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5129-1CAE-4848-948C-AB6D6EB548F3}" type="slidenum">
              <a:rPr lang="en-US" altLang="sk-SK"/>
              <a:pPr/>
              <a:t>26</a:t>
            </a:fld>
            <a:endParaRPr lang="en-US" altLang="sk-SK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353425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u="sng" dirty="0"/>
              <a:t>TV – norma -  pokračovanie</a:t>
            </a:r>
            <a:r>
              <a:rPr lang="sk-SK" altLang="sk-SK" dirty="0"/>
              <a:t>:</a:t>
            </a:r>
          </a:p>
          <a:p>
            <a:pPr>
              <a:spcBef>
                <a:spcPct val="50000"/>
              </a:spcBef>
            </a:pPr>
            <a:r>
              <a:rPr lang="sk-SK" altLang="sk-SK" dirty="0"/>
              <a:t>-typ obrazovej modulácie (pozitívna , negatívna – táto je </a:t>
            </a:r>
            <a:r>
              <a:rPr lang="sk-SK" altLang="sk-SK" dirty="0" err="1"/>
              <a:t>energ</a:t>
            </a:r>
            <a:r>
              <a:rPr lang="sk-SK" altLang="sk-SK" dirty="0"/>
              <a:t>. úspornejšia)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počet riadkov v obraze (625, </a:t>
            </a:r>
            <a:r>
              <a:rPr lang="sk-SK" altLang="sk-SK" dirty="0" smtClean="0"/>
              <a:t>525 pre Eur. , resp. Ameriku)</a:t>
            </a:r>
            <a:endParaRPr lang="sk-SK" alt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 snímková frekvencia (50, 60)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 riadková frekvencia (15625, 15750)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 šírka pásma obrazového signálu (6 MHz, 5 MHz, 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 odstup </a:t>
            </a:r>
            <a:r>
              <a:rPr lang="en-US" altLang="sk-SK" dirty="0"/>
              <a:t>(</a:t>
            </a:r>
            <a:r>
              <a:rPr lang="en-US" altLang="sk-SK" dirty="0" err="1"/>
              <a:t>hlavnej</a:t>
            </a:r>
            <a:r>
              <a:rPr lang="en-US" altLang="sk-SK" dirty="0"/>
              <a:t>) </a:t>
            </a:r>
            <a:r>
              <a:rPr lang="sk-SK" altLang="sk-SK" dirty="0"/>
              <a:t>nosnej zvuku od nosnej obraz</a:t>
            </a:r>
            <a:r>
              <a:rPr lang="en-US" altLang="sk-SK" dirty="0"/>
              <a:t>u</a:t>
            </a:r>
            <a:r>
              <a:rPr lang="sk-SK" altLang="sk-SK" dirty="0"/>
              <a:t> (6,5 MHz, 5,5 MHz, 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 šírka (analógového) TV kanála (8 MHz, 7 MHz, 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dirty="0"/>
              <a:t> atď.</a:t>
            </a:r>
            <a:endParaRPr lang="cs-CZ" altLang="sk-SK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4724400"/>
            <a:ext cx="83534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/>
              <a:t>Sústavy farebnej televízie </a:t>
            </a:r>
            <a:r>
              <a:rPr lang="sk-SK" altLang="sk-SK"/>
              <a:t>(farebná modulácia, kódovanie)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/>
              <a:t>nezávisle (takmer) na type TV normy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altLang="sk-SK" b="1"/>
              <a:t>PAL </a:t>
            </a:r>
            <a:r>
              <a:rPr lang="sk-SK" altLang="sk-SK"/>
              <a:t> a jej generácie, </a:t>
            </a:r>
            <a:r>
              <a:rPr lang="sk-SK" altLang="sk-SK" b="1"/>
              <a:t>SECAM</a:t>
            </a:r>
            <a:r>
              <a:rPr lang="sk-SK" altLang="sk-SK"/>
              <a:t> (asi už minulosť), </a:t>
            </a:r>
            <a:r>
              <a:rPr lang="sk-SK" altLang="sk-SK" b="1"/>
              <a:t>NTSC</a:t>
            </a:r>
            <a:r>
              <a:rPr lang="sk-SK" altLang="sk-SK"/>
              <a:t> (bola prvá, a bola základom) </a:t>
            </a:r>
            <a:endParaRPr lang="cs-CZ" altLang="sk-SK" b="1"/>
          </a:p>
        </p:txBody>
      </p:sp>
    </p:spTree>
    <p:extLst>
      <p:ext uri="{BB962C8B-B14F-4D97-AF65-F5344CB8AC3E}">
        <p14:creationId xmlns:p14="http://schemas.microsoft.com/office/powerpoint/2010/main" val="189310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6D65-D2D7-48C8-B041-8F9AF3FF34D8}" type="slidenum">
              <a:rPr lang="en-US" altLang="sk-SK"/>
              <a:pPr/>
              <a:t>27</a:t>
            </a:fld>
            <a:endParaRPr lang="en-US" altLang="sk-SK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104900"/>
            <a:ext cx="8224837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900113" y="476250"/>
            <a:ext cx="6192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dirty="0"/>
              <a:t>Nová situácia v spektre: </a:t>
            </a:r>
            <a:r>
              <a:rPr lang="sk-SK" altLang="sk-SK" dirty="0" smtClean="0"/>
              <a:t>   </a:t>
            </a:r>
            <a:r>
              <a:rPr lang="en-US" altLang="sk-SK" dirty="0" smtClean="0"/>
              <a:t>+ </a:t>
            </a:r>
            <a:r>
              <a:rPr lang="sk-SK" altLang="sk-SK" dirty="0"/>
              <a:t>farebný signál (jeho spektrum)</a:t>
            </a:r>
            <a:endParaRPr lang="cs-CZ" altLang="sk-SK" dirty="0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4211638" y="765175"/>
            <a:ext cx="1584325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059113" y="2852738"/>
            <a:ext cx="2808287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obrazové spektrum</a:t>
            </a:r>
            <a:endParaRPr lang="cs-CZ" altLang="sk-SK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724525" y="5516563"/>
            <a:ext cx="1079500" cy="64135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nosná farby</a:t>
            </a:r>
            <a:endParaRPr lang="cs-CZ" altLang="sk-SK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6156325" y="50847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948488" y="5373688"/>
            <a:ext cx="1079500" cy="6413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nosná zvuku</a:t>
            </a:r>
            <a:endParaRPr lang="cs-CZ" altLang="sk-SK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6948488" y="5013325"/>
            <a:ext cx="1444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7101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1ABB-B4A4-45A5-AF38-E7C230256E2C}" type="slidenum">
              <a:rPr lang="en-US" altLang="sk-SK"/>
              <a:pPr/>
              <a:t>28</a:t>
            </a:fld>
            <a:endParaRPr lang="en-US" altLang="sk-SK"/>
          </a:p>
        </p:txBody>
      </p:sp>
      <p:sp>
        <p:nvSpPr>
          <p:cNvPr id="67586" name="Line 2"/>
          <p:cNvSpPr>
            <a:spLocks noChangeShapeType="1"/>
          </p:cNvSpPr>
          <p:nvPr/>
        </p:nvSpPr>
        <p:spPr bwMode="auto">
          <a:xfrm flipV="1">
            <a:off x="971600" y="795338"/>
            <a:ext cx="0" cy="4691062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284163" y="5486400"/>
            <a:ext cx="8583612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95288" y="5661025"/>
            <a:ext cx="2727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sk-SK" altLang="sk-SK" b="1"/>
              <a:t>TELEVÍZNY KANÁL n</a:t>
            </a:r>
            <a:endParaRPr lang="en-GB" altLang="sk-SK" b="1"/>
          </a:p>
          <a:p>
            <a:pPr algn="ctr" eaLnBrk="0" hangingPunct="0"/>
            <a:endParaRPr lang="en-GB" altLang="sk-SK" b="1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761183" y="333375"/>
            <a:ext cx="20907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sk-SK" altLang="sk-SK" b="1" dirty="0"/>
              <a:t>8</a:t>
            </a:r>
            <a:r>
              <a:rPr lang="en-GB" altLang="sk-SK" b="1" dirty="0"/>
              <a:t> MHz</a:t>
            </a:r>
            <a:r>
              <a:rPr lang="sk-SK" altLang="sk-SK" b="1" dirty="0"/>
              <a:t>(D), 7 MHz(B)</a:t>
            </a:r>
            <a:endParaRPr lang="en-GB" altLang="sk-SK" b="1" dirty="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258888" y="1125538"/>
            <a:ext cx="2073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sk-SK" altLang="sk-SK" b="1" dirty="0">
                <a:solidFill>
                  <a:srgbClr val="008000"/>
                </a:solidFill>
              </a:rPr>
              <a:t>Nosná frekvencia</a:t>
            </a:r>
          </a:p>
          <a:p>
            <a:pPr algn="ctr" eaLnBrk="0" hangingPunct="0"/>
            <a:r>
              <a:rPr lang="sk-SK" altLang="sk-SK" b="1" dirty="0">
                <a:solidFill>
                  <a:srgbClr val="008000"/>
                </a:solidFill>
              </a:rPr>
              <a:t> obrazu</a:t>
            </a:r>
            <a:endParaRPr lang="en-GB" altLang="sk-SK" b="1" dirty="0">
              <a:solidFill>
                <a:srgbClr val="008000"/>
              </a:solidFill>
            </a:endParaRPr>
          </a:p>
        </p:txBody>
      </p:sp>
      <p:sp>
        <p:nvSpPr>
          <p:cNvPr id="67591" name="Freeform 7"/>
          <p:cNvSpPr>
            <a:spLocks/>
          </p:cNvSpPr>
          <p:nvPr/>
        </p:nvSpPr>
        <p:spPr bwMode="auto">
          <a:xfrm>
            <a:off x="231775" y="2773363"/>
            <a:ext cx="2655888" cy="2743200"/>
          </a:xfrm>
          <a:custGeom>
            <a:avLst/>
            <a:gdLst>
              <a:gd name="T0" fmla="*/ 1672 w 1673"/>
              <a:gd name="T1" fmla="*/ 1727 h 1728"/>
              <a:gd name="T2" fmla="*/ 1616 w 1673"/>
              <a:gd name="T3" fmla="*/ 0 h 1728"/>
              <a:gd name="T4" fmla="*/ 408 w 1673"/>
              <a:gd name="T5" fmla="*/ 0 h 1728"/>
              <a:gd name="T6" fmla="*/ 0 w 1673"/>
              <a:gd name="T7" fmla="*/ 1727 h 1728"/>
              <a:gd name="T8" fmla="*/ 1672 w 1673"/>
              <a:gd name="T9" fmla="*/ 1727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3" h="1728">
                <a:moveTo>
                  <a:pt x="1672" y="1727"/>
                </a:moveTo>
                <a:lnTo>
                  <a:pt x="1616" y="0"/>
                </a:lnTo>
                <a:lnTo>
                  <a:pt x="408" y="0"/>
                </a:lnTo>
                <a:lnTo>
                  <a:pt x="0" y="1727"/>
                </a:lnTo>
                <a:lnTo>
                  <a:pt x="1672" y="1727"/>
                </a:lnTo>
              </a:path>
            </a:pathLst>
          </a:custGeom>
          <a:solidFill>
            <a:srgbClr val="1CAD1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384300" y="2819400"/>
            <a:ext cx="5889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GB" altLang="sk-SK" b="1">
                <a:solidFill>
                  <a:srgbClr val="FAFD00"/>
                </a:solidFill>
              </a:rPr>
              <a:t>PAL</a:t>
            </a:r>
          </a:p>
        </p:txBody>
      </p:sp>
      <p:sp>
        <p:nvSpPr>
          <p:cNvPr id="67593" name="Freeform 9"/>
          <p:cNvSpPr>
            <a:spLocks/>
          </p:cNvSpPr>
          <p:nvPr/>
        </p:nvSpPr>
        <p:spPr bwMode="auto">
          <a:xfrm>
            <a:off x="2886075" y="3201988"/>
            <a:ext cx="192088" cy="2314575"/>
          </a:xfrm>
          <a:custGeom>
            <a:avLst/>
            <a:gdLst>
              <a:gd name="T0" fmla="*/ 120 w 121"/>
              <a:gd name="T1" fmla="*/ 1457 h 1458"/>
              <a:gd name="T2" fmla="*/ 56 w 121"/>
              <a:gd name="T3" fmla="*/ 0 h 1458"/>
              <a:gd name="T4" fmla="*/ 0 w 121"/>
              <a:gd name="T5" fmla="*/ 1457 h 1458"/>
              <a:gd name="T6" fmla="*/ 120 w 121"/>
              <a:gd name="T7" fmla="*/ 1457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" h="1458">
                <a:moveTo>
                  <a:pt x="120" y="1457"/>
                </a:moveTo>
                <a:lnTo>
                  <a:pt x="56" y="0"/>
                </a:lnTo>
                <a:lnTo>
                  <a:pt x="0" y="1457"/>
                </a:lnTo>
                <a:lnTo>
                  <a:pt x="120" y="1457"/>
                </a:lnTo>
              </a:path>
            </a:pathLst>
          </a:custGeom>
          <a:solidFill>
            <a:srgbClr val="00B7A5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3067050" y="3632200"/>
            <a:ext cx="357188" cy="1884363"/>
          </a:xfrm>
          <a:custGeom>
            <a:avLst/>
            <a:gdLst>
              <a:gd name="T0" fmla="*/ 112 w 225"/>
              <a:gd name="T1" fmla="*/ 0 h 1187"/>
              <a:gd name="T2" fmla="*/ 224 w 225"/>
              <a:gd name="T3" fmla="*/ 1186 h 1187"/>
              <a:gd name="T4" fmla="*/ 0 w 225"/>
              <a:gd name="T5" fmla="*/ 1186 h 1187"/>
              <a:gd name="T6" fmla="*/ 112 w 225"/>
              <a:gd name="T7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1187">
                <a:moveTo>
                  <a:pt x="112" y="0"/>
                </a:moveTo>
                <a:lnTo>
                  <a:pt x="224" y="1186"/>
                </a:lnTo>
                <a:lnTo>
                  <a:pt x="0" y="1186"/>
                </a:lnTo>
                <a:lnTo>
                  <a:pt x="112" y="0"/>
                </a:lnTo>
              </a:path>
            </a:pathLst>
          </a:custGeom>
          <a:solidFill>
            <a:srgbClr val="8CF4E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1043608" y="1444625"/>
            <a:ext cx="340692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sk-SK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2445022" y="2060575"/>
            <a:ext cx="191398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sk-SK" altLang="sk-SK" b="1" dirty="0" smtClean="0">
                <a:solidFill>
                  <a:schemeClr val="accent2"/>
                </a:solidFill>
              </a:rPr>
              <a:t>Zvukové pásma</a:t>
            </a:r>
            <a:endParaRPr lang="en-GB" altLang="sk-SK" b="1" dirty="0">
              <a:solidFill>
                <a:schemeClr val="accent2"/>
              </a:solidFill>
            </a:endParaRP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3308350" y="2565400"/>
            <a:ext cx="13335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sk-SK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 flipH="1">
            <a:off x="3043238" y="2636838"/>
            <a:ext cx="398462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sk-SK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V="1">
            <a:off x="4283968" y="722812"/>
            <a:ext cx="0" cy="4691062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7603" name="Freeform 19"/>
          <p:cNvSpPr>
            <a:spLocks/>
          </p:cNvSpPr>
          <p:nvPr/>
        </p:nvSpPr>
        <p:spPr bwMode="auto">
          <a:xfrm>
            <a:off x="3508375" y="2751138"/>
            <a:ext cx="2655888" cy="2743200"/>
          </a:xfrm>
          <a:custGeom>
            <a:avLst/>
            <a:gdLst>
              <a:gd name="T0" fmla="*/ 1672 w 1673"/>
              <a:gd name="T1" fmla="*/ 1727 h 1728"/>
              <a:gd name="T2" fmla="*/ 1616 w 1673"/>
              <a:gd name="T3" fmla="*/ 0 h 1728"/>
              <a:gd name="T4" fmla="*/ 408 w 1673"/>
              <a:gd name="T5" fmla="*/ 0 h 1728"/>
              <a:gd name="T6" fmla="*/ 0 w 1673"/>
              <a:gd name="T7" fmla="*/ 1727 h 1728"/>
              <a:gd name="T8" fmla="*/ 1672 w 1673"/>
              <a:gd name="T9" fmla="*/ 1727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3" h="1728">
                <a:moveTo>
                  <a:pt x="1672" y="1727"/>
                </a:moveTo>
                <a:lnTo>
                  <a:pt x="1616" y="0"/>
                </a:lnTo>
                <a:lnTo>
                  <a:pt x="408" y="0"/>
                </a:lnTo>
                <a:lnTo>
                  <a:pt x="0" y="1727"/>
                </a:lnTo>
                <a:lnTo>
                  <a:pt x="1672" y="1727"/>
                </a:lnTo>
              </a:path>
            </a:pathLst>
          </a:custGeom>
          <a:solidFill>
            <a:srgbClr val="1CAD1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4" name="Freeform 20"/>
          <p:cNvSpPr>
            <a:spLocks/>
          </p:cNvSpPr>
          <p:nvPr/>
        </p:nvSpPr>
        <p:spPr bwMode="auto">
          <a:xfrm>
            <a:off x="6162675" y="3179763"/>
            <a:ext cx="192088" cy="2314575"/>
          </a:xfrm>
          <a:custGeom>
            <a:avLst/>
            <a:gdLst>
              <a:gd name="T0" fmla="*/ 120 w 121"/>
              <a:gd name="T1" fmla="*/ 1457 h 1458"/>
              <a:gd name="T2" fmla="*/ 56 w 121"/>
              <a:gd name="T3" fmla="*/ 0 h 1458"/>
              <a:gd name="T4" fmla="*/ 0 w 121"/>
              <a:gd name="T5" fmla="*/ 1457 h 1458"/>
              <a:gd name="T6" fmla="*/ 120 w 121"/>
              <a:gd name="T7" fmla="*/ 1457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" h="1458">
                <a:moveTo>
                  <a:pt x="120" y="1457"/>
                </a:moveTo>
                <a:lnTo>
                  <a:pt x="56" y="0"/>
                </a:lnTo>
                <a:lnTo>
                  <a:pt x="0" y="1457"/>
                </a:lnTo>
                <a:lnTo>
                  <a:pt x="120" y="1457"/>
                </a:lnTo>
              </a:path>
            </a:pathLst>
          </a:custGeom>
          <a:solidFill>
            <a:srgbClr val="00B7A5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5" name="Freeform 21"/>
          <p:cNvSpPr>
            <a:spLocks/>
          </p:cNvSpPr>
          <p:nvPr/>
        </p:nvSpPr>
        <p:spPr bwMode="auto">
          <a:xfrm>
            <a:off x="6342063" y="3609975"/>
            <a:ext cx="358775" cy="1884363"/>
          </a:xfrm>
          <a:custGeom>
            <a:avLst/>
            <a:gdLst>
              <a:gd name="T0" fmla="*/ 112 w 225"/>
              <a:gd name="T1" fmla="*/ 0 h 1187"/>
              <a:gd name="T2" fmla="*/ 224 w 225"/>
              <a:gd name="T3" fmla="*/ 1186 h 1187"/>
              <a:gd name="T4" fmla="*/ 0 w 225"/>
              <a:gd name="T5" fmla="*/ 1186 h 1187"/>
              <a:gd name="T6" fmla="*/ 112 w 225"/>
              <a:gd name="T7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1187">
                <a:moveTo>
                  <a:pt x="112" y="0"/>
                </a:moveTo>
                <a:lnTo>
                  <a:pt x="224" y="1186"/>
                </a:lnTo>
                <a:lnTo>
                  <a:pt x="0" y="1186"/>
                </a:lnTo>
                <a:lnTo>
                  <a:pt x="112" y="0"/>
                </a:lnTo>
              </a:path>
            </a:pathLst>
          </a:custGeom>
          <a:solidFill>
            <a:srgbClr val="8CF4E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3563938" y="5661025"/>
            <a:ext cx="3170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sk-SK" altLang="sk-SK" b="1"/>
              <a:t>TELEVÍZNY KANÁL n+1</a:t>
            </a:r>
            <a:endParaRPr lang="en-GB" altLang="sk-SK" b="1"/>
          </a:p>
          <a:p>
            <a:pPr algn="ctr" eaLnBrk="0" hangingPunct="0"/>
            <a:endParaRPr lang="en-GB" altLang="sk-SK" b="1"/>
          </a:p>
        </p:txBody>
      </p:sp>
      <p:sp>
        <p:nvSpPr>
          <p:cNvPr id="3" name="Lichobežník 2"/>
          <p:cNvSpPr/>
          <p:nvPr/>
        </p:nvSpPr>
        <p:spPr>
          <a:xfrm>
            <a:off x="1758950" y="4117057"/>
            <a:ext cx="1012850" cy="140017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Lichobežník 22"/>
          <p:cNvSpPr/>
          <p:nvPr/>
        </p:nvSpPr>
        <p:spPr>
          <a:xfrm>
            <a:off x="5076056" y="4094163"/>
            <a:ext cx="1012850" cy="140017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601676" y="1165225"/>
            <a:ext cx="188833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sk-SK" b="1" dirty="0" err="1" smtClean="0">
                <a:solidFill>
                  <a:schemeClr val="accent2"/>
                </a:solidFill>
              </a:rPr>
              <a:t>Farebn</a:t>
            </a:r>
            <a:r>
              <a:rPr lang="sk-SK" altLang="sk-SK" b="1" dirty="0" smtClean="0">
                <a:solidFill>
                  <a:schemeClr val="accent2"/>
                </a:solidFill>
              </a:rPr>
              <a:t>é pásmo</a:t>
            </a:r>
            <a:endParaRPr lang="en-GB" altLang="sk-SK" b="1" dirty="0">
              <a:solidFill>
                <a:schemeClr val="accent2"/>
              </a:solidFill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flipH="1">
            <a:off x="2295525" y="1444625"/>
            <a:ext cx="1374775" cy="2892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lokTextu 1"/>
          <p:cNvSpPr txBox="1"/>
          <p:nvPr/>
        </p:nvSpPr>
        <p:spPr>
          <a:xfrm>
            <a:off x="395288" y="6165304"/>
            <a:ext cx="748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Obr.   Dva susedné analógové televízne kanály </a:t>
            </a:r>
            <a:endParaRPr lang="sk-SK" b="1" dirty="0"/>
          </a:p>
        </p:txBody>
      </p:sp>
      <p:cxnSp>
        <p:nvCxnSpPr>
          <p:cNvPr id="6" name="Rovná spojnica 5"/>
          <p:cNvCxnSpPr/>
          <p:nvPr/>
        </p:nvCxnSpPr>
        <p:spPr>
          <a:xfrm>
            <a:off x="1043608" y="971550"/>
            <a:ext cx="3153544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33978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7AE-AB92-4E2F-9748-0A9AA20812E3}" type="slidenum">
              <a:rPr lang="en-US" altLang="sk-SK"/>
              <a:pPr/>
              <a:t>29</a:t>
            </a:fld>
            <a:endParaRPr lang="en-US" altLang="sk-SK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779838" y="649128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/>
              <a:t>[1]</a:t>
            </a:r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755650" y="1955800"/>
            <a:ext cx="7848600" cy="2336800"/>
            <a:chOff x="476" y="210"/>
            <a:chExt cx="4944" cy="1472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10"/>
              <a:ext cx="3941" cy="1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2880" y="210"/>
              <a:ext cx="24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sk-SK" altLang="sk-SK"/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2699" y="210"/>
              <a:ext cx="272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altLang="sk-SK"/>
                <a:t>Obrazový signál farebný (v norme PAL)</a:t>
              </a:r>
              <a:endParaRPr lang="en-US" altLang="sk-SK"/>
            </a:p>
          </p:txBody>
        </p:sp>
      </p:grp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11188" y="476250"/>
            <a:ext cx="7488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2400" b="1" dirty="0"/>
              <a:t>Farebný </a:t>
            </a:r>
            <a:r>
              <a:rPr lang="sk-SK" altLang="sk-SK" sz="2400" b="1" dirty="0" smtClean="0"/>
              <a:t>signál </a:t>
            </a:r>
            <a:endParaRPr lang="en-US" altLang="sk-SK" sz="24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5076056" y="411478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(v meracom obrazci s klesajúcou úrovňou jasu)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704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Fotometria</a:t>
            </a:r>
            <a:br>
              <a:rPr lang="sk-SK" dirty="0" smtClean="0"/>
            </a:br>
            <a:r>
              <a:rPr lang="sk-SK" dirty="0" smtClean="0"/>
              <a:t>Základné fotometrické veličiny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8004"/>
              </p:ext>
            </p:extLst>
          </p:nvPr>
        </p:nvGraphicFramePr>
        <p:xfrm>
          <a:off x="395536" y="1340768"/>
          <a:ext cx="8496944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720080"/>
                <a:gridCol w="2304256"/>
                <a:gridCol w="1224136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Názov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err="1" smtClean="0"/>
                        <a:t>ozn</a:t>
                      </a:r>
                      <a:r>
                        <a:rPr lang="sk-SK" sz="1600" dirty="0" smtClean="0"/>
                        <a:t>.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Definícia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jednotka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err="1" smtClean="0"/>
                        <a:t>def</a:t>
                      </a:r>
                      <a:r>
                        <a:rPr lang="sk-SK" sz="1600" dirty="0" smtClean="0"/>
                        <a:t>. jednotky</a:t>
                      </a:r>
                      <a:r>
                        <a:rPr lang="en-US" sz="1600" dirty="0" smtClean="0"/>
                        <a:t> a </a:t>
                      </a:r>
                      <a:r>
                        <a:rPr lang="en-US" sz="1600" dirty="0" err="1" smtClean="0"/>
                        <a:t>vz</a:t>
                      </a:r>
                      <a:r>
                        <a:rPr lang="sk-SK" sz="1600" dirty="0" smtClean="0"/>
                        <a:t>ť</a:t>
                      </a:r>
                      <a:r>
                        <a:rPr lang="en-US" sz="1600" dirty="0" err="1" smtClean="0"/>
                        <a:t>ahy</a:t>
                      </a:r>
                      <a:endParaRPr lang="sk-S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Svetelný tok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Φ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/>
                        <a:t>Tok žiarivej en. za jednotku času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1 </a:t>
                      </a:r>
                      <a:r>
                        <a:rPr lang="sk-SK" sz="1600" dirty="0" err="1" smtClean="0"/>
                        <a:t>lumen</a:t>
                      </a:r>
                      <a:r>
                        <a:rPr lang="en-US" sz="1600" dirty="0" smtClean="0"/>
                        <a:t> </a:t>
                      </a:r>
                      <a:r>
                        <a:rPr lang="el-GR" sz="1600" dirty="0" smtClean="0"/>
                        <a:t>[</a:t>
                      </a:r>
                      <a:r>
                        <a:rPr lang="en-US" sz="1600" dirty="0" smtClean="0"/>
                        <a:t>lm</a:t>
                      </a:r>
                      <a:r>
                        <a:rPr lang="el-GR" sz="1600" dirty="0" smtClean="0"/>
                        <a:t>]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...</a:t>
                      </a:r>
                      <a:endParaRPr lang="sk-S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Svietivosť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Pomer </a:t>
                      </a:r>
                      <a:r>
                        <a:rPr lang="sk-SK" sz="1600" dirty="0" err="1" smtClean="0"/>
                        <a:t>svetel.toku</a:t>
                      </a:r>
                      <a:r>
                        <a:rPr lang="sk-SK" sz="1600" baseline="0" dirty="0" smtClean="0"/>
                        <a:t> k </a:t>
                      </a:r>
                      <a:r>
                        <a:rPr lang="sk-SK" sz="1600" baseline="0" dirty="0" err="1" smtClean="0"/>
                        <a:t>priest.uhlu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</a:t>
                      </a:r>
                      <a:r>
                        <a:rPr lang="en-US" sz="1600" dirty="0" smtClean="0"/>
                        <a:t>candela [cd]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dirty="0" smtClean="0"/>
                        <a:t>viď ďalej</a:t>
                      </a:r>
                      <a:endParaRPr lang="sk-S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Intenzita</a:t>
                      </a:r>
                      <a:r>
                        <a:rPr lang="sk-SK" sz="1600" baseline="0" dirty="0" smtClean="0"/>
                        <a:t> osvetlenia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Hustota </a:t>
                      </a:r>
                      <a:r>
                        <a:rPr lang="sk-SK" sz="1600" dirty="0" err="1" smtClean="0"/>
                        <a:t>svetel.toku</a:t>
                      </a:r>
                      <a:r>
                        <a:rPr lang="sk-SK" sz="1600" dirty="0" smtClean="0"/>
                        <a:t> na</a:t>
                      </a:r>
                      <a:r>
                        <a:rPr lang="sk-SK" sz="1600" baseline="0" dirty="0" smtClean="0"/>
                        <a:t> plochu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lux [lx],</a:t>
                      </a:r>
                    </a:p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phot</a:t>
                      </a:r>
                      <a:r>
                        <a:rPr lang="en-US" sz="1600" dirty="0" smtClean="0"/>
                        <a:t> [</a:t>
                      </a:r>
                      <a:r>
                        <a:rPr lang="en-US" sz="1600" dirty="0" err="1" smtClean="0"/>
                        <a:t>ph</a:t>
                      </a:r>
                      <a:r>
                        <a:rPr lang="en-US" sz="1600" dirty="0" smtClean="0"/>
                        <a:t>]=10</a:t>
                      </a:r>
                      <a:r>
                        <a:rPr lang="en-US" sz="1600" baseline="30000" dirty="0" smtClean="0"/>
                        <a:t>4</a:t>
                      </a:r>
                      <a:r>
                        <a:rPr lang="en-US" sz="1600" baseline="0" dirty="0" smtClean="0"/>
                        <a:t>lx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Vyžarovanie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H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Jas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Pomer svietivosti</a:t>
                      </a:r>
                      <a:r>
                        <a:rPr lang="sk-SK" sz="1600" baseline="0" dirty="0" smtClean="0"/>
                        <a:t> k zdanlivej ploche zdroja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nit [</a:t>
                      </a:r>
                      <a:r>
                        <a:rPr lang="en-US" sz="1600" dirty="0" err="1" smtClean="0"/>
                        <a:t>nt</a:t>
                      </a:r>
                      <a:r>
                        <a:rPr lang="en-US" sz="1600" dirty="0" smtClean="0"/>
                        <a:t>]</a:t>
                      </a:r>
                    </a:p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stilb</a:t>
                      </a:r>
                      <a:r>
                        <a:rPr lang="en-US" sz="1600" dirty="0" smtClean="0"/>
                        <a:t> [</a:t>
                      </a:r>
                      <a:r>
                        <a:rPr lang="en-US" sz="1600" dirty="0" err="1" smtClean="0"/>
                        <a:t>sb</a:t>
                      </a:r>
                      <a:r>
                        <a:rPr lang="en-US" sz="1600" dirty="0" smtClean="0"/>
                        <a:t>]</a:t>
                      </a:r>
                    </a:p>
                    <a:p>
                      <a:r>
                        <a:rPr lang="en-US" sz="1600" dirty="0" smtClean="0"/>
                        <a:t>1sb=10</a:t>
                      </a:r>
                      <a:r>
                        <a:rPr lang="en-US" sz="1600" baseline="30000" dirty="0" smtClean="0"/>
                        <a:t>4</a:t>
                      </a:r>
                      <a:r>
                        <a:rPr lang="en-US" sz="1600" baseline="0" dirty="0" smtClean="0"/>
                        <a:t>nt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Kontrast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Pomer </a:t>
                      </a:r>
                      <a:r>
                        <a:rPr lang="sk-SK" sz="1600" dirty="0" err="1" smtClean="0"/>
                        <a:t>najväčš.a</a:t>
                      </a:r>
                      <a:r>
                        <a:rPr lang="sk-SK" sz="1600" dirty="0" smtClean="0"/>
                        <a:t> </a:t>
                      </a:r>
                      <a:r>
                        <a:rPr lang="sk-SK" sz="1600" dirty="0" err="1" smtClean="0"/>
                        <a:t>najm</a:t>
                      </a:r>
                      <a:r>
                        <a:rPr lang="sk-SK" sz="1600" dirty="0" smtClean="0"/>
                        <a:t>. jasu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err="1" smtClean="0"/>
                        <a:t>Koef.odrazu</a:t>
                      </a:r>
                      <a:r>
                        <a:rPr lang="sk-SK" sz="1600" dirty="0" smtClean="0"/>
                        <a:t> (reflexia)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k</a:t>
                      </a:r>
                      <a:r>
                        <a:rPr lang="en-US" sz="1600" baseline="-25000" dirty="0" err="1" smtClean="0"/>
                        <a:t>R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Pomer </a:t>
                      </a:r>
                      <a:r>
                        <a:rPr lang="sk-SK" sz="1600" dirty="0" err="1" smtClean="0"/>
                        <a:t>odr.toku</a:t>
                      </a:r>
                      <a:r>
                        <a:rPr lang="sk-SK" sz="1600" dirty="0" smtClean="0"/>
                        <a:t> </a:t>
                      </a:r>
                      <a:r>
                        <a:rPr lang="el-G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sk-SK" sz="1600" dirty="0" smtClean="0"/>
                        <a:t>k </a:t>
                      </a:r>
                      <a:r>
                        <a:rPr lang="sk-SK" sz="1600" dirty="0" err="1" smtClean="0"/>
                        <a:t>celk.dopad</a:t>
                      </a:r>
                      <a:r>
                        <a:rPr lang="sk-SK" sz="1600" dirty="0" smtClean="0"/>
                        <a:t>. </a:t>
                      </a:r>
                      <a:r>
                        <a:rPr lang="sk-SK" sz="1600" dirty="0" err="1" smtClean="0"/>
                        <a:t>svet.toku</a:t>
                      </a:r>
                      <a:r>
                        <a:rPr lang="en-US" sz="1600" dirty="0" smtClean="0"/>
                        <a:t> </a:t>
                      </a:r>
                      <a:r>
                        <a:rPr lang="el-G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err="1" smtClean="0"/>
                        <a:t>Koef.priepustnosti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</a:t>
                      </a:r>
                      <a:r>
                        <a:rPr lang="en-US" sz="1600" baseline="-25000" dirty="0" err="1" smtClean="0"/>
                        <a:t>T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Pomer prepusteného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toku</a:t>
                      </a:r>
                      <a:r>
                        <a:rPr lang="en-US" sz="1600" dirty="0" smtClean="0"/>
                        <a:t> </a:t>
                      </a:r>
                      <a:r>
                        <a:rPr lang="el-G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sk-SK" sz="1600" dirty="0" smtClean="0"/>
                        <a:t> k </a:t>
                      </a:r>
                      <a:r>
                        <a:rPr lang="sk-SK" sz="1600" dirty="0" err="1" smtClean="0"/>
                        <a:t>celk.dopad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390A-33B7-438A-99AB-E2F802E0C552}" type="slidenum">
              <a:rPr lang="en-US" altLang="sk-SK"/>
              <a:pPr/>
              <a:t>30</a:t>
            </a:fld>
            <a:endParaRPr lang="en-US" altLang="sk-SK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81213"/>
            <a:ext cx="648017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787900" y="1341438"/>
            <a:ext cx="38893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Vzorkovanie (potom kvantizácia) a kódovanie analógového signálu – podľa štandardu ITU-T BT.601</a:t>
            </a:r>
            <a:endParaRPr lang="en-US" altLang="sk-SK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27088" y="404813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/>
              <a:t>Digitalizácia signálu</a:t>
            </a:r>
            <a:endParaRPr lang="en-US" altLang="sk-SK" b="1"/>
          </a:p>
        </p:txBody>
      </p:sp>
    </p:spTree>
    <p:extLst>
      <p:ext uri="{BB962C8B-B14F-4D97-AF65-F5344CB8AC3E}">
        <p14:creationId xmlns:p14="http://schemas.microsoft.com/office/powerpoint/2010/main" val="3754148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F0EF-F989-4C4B-AFBF-BCB4DD4F4665}" type="slidenum">
              <a:rPr lang="en-US" altLang="sk-SK"/>
              <a:pPr/>
              <a:t>31</a:t>
            </a:fld>
            <a:endParaRPr lang="en-US" altLang="sk-SK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8208963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/>
              <a:t>Referencie</a:t>
            </a:r>
          </a:p>
          <a:p>
            <a:pPr>
              <a:spcBef>
                <a:spcPct val="50000"/>
              </a:spcBef>
            </a:pPr>
            <a:r>
              <a:rPr lang="en-US" altLang="sk-SK"/>
              <a:t>[1] Tektronix: Guide to Digital Television Systems and Measurements, 1997</a:t>
            </a:r>
            <a:endParaRPr lang="sk-SK" altLang="sk-SK"/>
          </a:p>
          <a:p>
            <a:pPr>
              <a:spcBef>
                <a:spcPct val="50000"/>
              </a:spcBef>
            </a:pPr>
            <a:r>
              <a:rPr lang="en-US" altLang="sk-SK"/>
              <a:t>[2] </a:t>
            </a:r>
            <a:r>
              <a:rPr lang="sk-SK" altLang="sk-SK"/>
              <a:t>V. Vít: Televizní technika, přenosové barevné soustavy, BEN, Praha 1997</a:t>
            </a:r>
          </a:p>
          <a:p>
            <a:pPr>
              <a:spcBef>
                <a:spcPct val="50000"/>
              </a:spcBef>
            </a:pPr>
            <a:r>
              <a:rPr lang="en-US" altLang="sk-SK"/>
              <a:t>[3] N. Pickford: prezent</a:t>
            </a:r>
            <a:r>
              <a:rPr lang="sk-SK" altLang="sk-SK"/>
              <a:t>á</a:t>
            </a:r>
            <a:r>
              <a:rPr lang="en-US" altLang="sk-SK"/>
              <a:t>cia Advanced communication topics. Univ. of Canberra</a:t>
            </a:r>
          </a:p>
        </p:txBody>
      </p:sp>
    </p:spTree>
    <p:extLst>
      <p:ext uri="{BB962C8B-B14F-4D97-AF65-F5344CB8AC3E}">
        <p14:creationId xmlns:p14="http://schemas.microsoft.com/office/powerpoint/2010/main" val="73237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lokTextu 1"/>
              <p:cNvSpPr txBox="1"/>
              <p:nvPr/>
            </p:nvSpPr>
            <p:spPr>
              <a:xfrm>
                <a:off x="539552" y="476672"/>
                <a:ext cx="7560840" cy="5084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Vzťahy: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sk-SK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vietivosť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I: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=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ΔΦ/ Δω</a:t>
                </a:r>
                <a:endParaRPr lang="sk-SK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:r>
                  <a:rPr lang="sk-SK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bod.zdroj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I=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</a:p>
              <a:p>
                <a:pPr marL="342900" indent="-342900">
                  <a:buFontTx/>
                  <a:buAutoNum type="alphaLcParenR"/>
                  <a:defRPr/>
                </a:pPr>
                <a:r>
                  <a:rPr lang="sk-SK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ploš.zdroj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I=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tzv.Lambertov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z.,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sk-S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uhol meraný od kolmice 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dopadu</a:t>
                </a:r>
              </a:p>
              <a:p>
                <a:pPr marL="342900" indent="-342900">
                  <a:buFontTx/>
                  <a:buAutoNum type="alphaLcParenR"/>
                  <a:defRPr/>
                </a:pPr>
                <a:endParaRPr lang="sk-S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Intenzita </a:t>
                </a:r>
                <a:r>
                  <a:rPr lang="sk-SK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osvetl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E: 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 = ΔΦ / Δ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sk-SK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  <a:defRPr/>
                </a:pPr>
                <a:r>
                  <a:rPr lang="sk-SK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bod.zdroj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kolmý dopad E = I/ l</a:t>
                </a:r>
                <a:r>
                  <a:rPr lang="sk-SK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marL="342900" indent="-342900">
                  <a:buAutoNum type="alphaLcParenR"/>
                  <a:defRPr/>
                </a:pP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bod. zdroj  - šikmý dopad  E =  I cos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/ 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sk-SK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sk-SK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  <a:defRPr/>
                </a:pPr>
                <a:r>
                  <a:rPr lang="sk-SK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ploš.zdroj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povrch gule s polomerom r:    E = I / (r</a:t>
                </a:r>
                <a:r>
                  <a:rPr lang="sk-SK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l</a:t>
                </a:r>
                <a:r>
                  <a:rPr lang="sk-SK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defRPr/>
                </a:pPr>
                <a:endParaRPr lang="sk-S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Jas: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 =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</a:t>
                </a:r>
                <a:r>
                  <a:rPr lang="el-GR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sk-SK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</a:t>
                </a:r>
                <a:r>
                  <a:rPr lang="el-GR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</a:t>
                </a:r>
                <a:r>
                  <a:rPr lang="sk-SK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l-GR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l-GR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l-GR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l-GR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Φ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l-GR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π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 zdroje s konštantne rozloženou svietivosťou B=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k-SK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func>
                          <m:funcPr>
                            <m:ctrlPr>
                              <a:rPr lang="en-US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l-GR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sk-S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k-SK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Kontrast:                        </a:t>
                </a:r>
                <a:r>
                  <a:rPr lang="sk-SK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Koef.odrazu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Koef.priepustnosti</a:t>
                </a:r>
                <a:endParaRPr lang="sk-SK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 </a:t>
                </a:r>
                <a:r>
                  <a:rPr lang="sk-SK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sk-SK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sk-SK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sk-SK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sk-SK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sk-SK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sk-SK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sk-S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                                       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sk-S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BlokText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6672"/>
                <a:ext cx="7560840" cy="5084341"/>
              </a:xfrm>
              <a:prstGeom prst="rect">
                <a:avLst/>
              </a:prstGeom>
              <a:blipFill rotWithShape="1">
                <a:blip r:embed="rId2"/>
                <a:stretch>
                  <a:fillRect l="-726" t="-600" r="-484" b="-95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9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899592" y="177281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Príklad 1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Biela difúzna plocha s rozmermi 3 x 3 m je osvetlená zo vzdialenosti 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 m svietidlom, ktoré má v tomto smere svietivosť I = 800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Smer dopadu zviera s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ormálou k osvetlenej ploche uhol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=30°.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Koef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reflexie plochy je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0,85. Vypočítajte:</a:t>
            </a:r>
          </a:p>
          <a:p>
            <a:pPr marL="342900" indent="-342900">
              <a:buAutoNum type="alphaLcParenR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intenzitu osvetlenia plochy E</a:t>
            </a:r>
          </a:p>
          <a:p>
            <a:pPr marL="342900" indent="-342900">
              <a:buAutoNum type="alphaLcParenR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svetelný tok dopadajúci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sk-SK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lphaLcParenR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svetelný tok odrazený</a:t>
            </a:r>
          </a:p>
          <a:p>
            <a:pPr marL="342900" indent="-342900">
              <a:buAutoNum type="alphaLcParenR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 plochy B</a:t>
            </a:r>
          </a:p>
          <a:p>
            <a:pPr marL="342900" indent="-342900">
              <a:buAutoNum type="alphaLcParenR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vyžarovanie plochy H</a:t>
            </a:r>
          </a:p>
          <a:p>
            <a:pPr marL="342900" indent="-342900">
              <a:buAutoNum type="alphaLcParenR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svietivosť plochy I</a:t>
            </a:r>
            <a:r>
              <a:rPr lang="sk-SK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smere normály</a:t>
            </a:r>
          </a:p>
        </p:txBody>
      </p:sp>
    </p:spTree>
    <p:extLst>
      <p:ext uri="{BB962C8B-B14F-4D97-AF65-F5344CB8AC3E}">
        <p14:creationId xmlns:p14="http://schemas.microsoft.com/office/powerpoint/2010/main" val="18388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Rozmery</a:t>
            </a:r>
            <a:r>
              <a:rPr lang="en-US" dirty="0" smtClean="0"/>
              <a:t> </a:t>
            </a:r>
            <a:r>
              <a:rPr lang="en-US" dirty="0" err="1" smtClean="0"/>
              <a:t>obrazu</a:t>
            </a:r>
            <a:r>
              <a:rPr lang="en-US" dirty="0" smtClean="0"/>
              <a:t> a </a:t>
            </a:r>
            <a:r>
              <a:rPr lang="en-US" dirty="0" err="1" smtClean="0"/>
              <a:t>obrazoviek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971600" y="155679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Video:  4 : 3 (</a:t>
            </a:r>
            <a:r>
              <a:rPr lang="en-US" dirty="0" err="1" smtClean="0"/>
              <a:t>SDTV</a:t>
            </a:r>
            <a:r>
              <a:rPr lang="en-US" dirty="0" smtClean="0"/>
              <a:t>) ,  16 : 9 (HDTV)</a:t>
            </a:r>
          </a:p>
          <a:p>
            <a:endParaRPr lang="en-US" dirty="0"/>
          </a:p>
          <a:p>
            <a:r>
              <a:rPr lang="en-US" dirty="0" smtClean="0"/>
              <a:t>Film:  35mm film 3:2,  </a:t>
            </a:r>
            <a:r>
              <a:rPr lang="en-US" dirty="0" err="1" smtClean="0"/>
              <a:t>kino</a:t>
            </a:r>
            <a:r>
              <a:rPr lang="en-US" dirty="0" smtClean="0"/>
              <a:t> 1.85: 1;  2.39 : 1</a:t>
            </a:r>
            <a:endParaRPr lang="sk-SK" dirty="0"/>
          </a:p>
        </p:txBody>
      </p:sp>
      <p:pic>
        <p:nvPicPr>
          <p:cNvPr id="1026" name="Picture 2" descr="https://encrypted-tbn3.gstatic.com/images?q=tbn:ANd9GcQMvD0m9Tle2jIkr4qOZXYOGGZPMs6-HnAH7TjJTpbwJXnRrQ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7881"/>
            <a:ext cx="3456384" cy="29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tes.hardwarezone.com/sg/hdtv-guide/images/spec_resch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5910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11560" y="6237312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http://www.videoconverterfactory.com/glossary/resolution.html</a:t>
            </a:r>
            <a:endParaRPr lang="sk-SK" sz="1200" dirty="0"/>
          </a:p>
        </p:txBody>
      </p:sp>
      <p:sp>
        <p:nvSpPr>
          <p:cNvPr id="5" name="BlokTextu 4"/>
          <p:cNvSpPr txBox="1"/>
          <p:nvPr/>
        </p:nvSpPr>
        <p:spPr>
          <a:xfrm>
            <a:off x="4283968" y="580526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http://sites.hardwarezone.com/sg/hdtv-guide/specifications-guide.shtml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9962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Vlastno</a:t>
            </a:r>
            <a:r>
              <a:rPr lang="sk-SK" dirty="0" err="1" smtClean="0"/>
              <a:t>sti</a:t>
            </a:r>
            <a:r>
              <a:rPr lang="sk-SK" dirty="0" smtClean="0"/>
              <a:t> oka a rozklad obrazu</a:t>
            </a:r>
            <a:endParaRPr lang="sk-SK" dirty="0"/>
          </a:p>
        </p:txBody>
      </p:sp>
      <p:pic>
        <p:nvPicPr>
          <p:cNvPr id="2050" name="Picture 2" descr="http://www.haystack.mit.edu/edu/pcr/resolution/res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810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79512" y="630931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http://www.haystack.mit.edu/edu/pcr/resolution/resworksheet.htm</a:t>
            </a:r>
            <a:endParaRPr lang="sk-SK" sz="1200" dirty="0"/>
          </a:p>
        </p:txBody>
      </p:sp>
      <p:sp>
        <p:nvSpPr>
          <p:cNvPr id="4" name="BlokTextu 3"/>
          <p:cNvSpPr txBox="1"/>
          <p:nvPr/>
        </p:nvSpPr>
        <p:spPr>
          <a:xfrm>
            <a:off x="3491880" y="1556792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- max. schopnosť uhlového rozlíšenia:  1 minúta  (1</a:t>
            </a:r>
            <a:r>
              <a:rPr lang="el-GR" dirty="0" smtClean="0"/>
              <a:t>’ = </a:t>
            </a:r>
            <a:r>
              <a:rPr lang="sk-SK" dirty="0" smtClean="0"/>
              <a:t>(</a:t>
            </a:r>
            <a:r>
              <a:rPr lang="el-GR" dirty="0" smtClean="0"/>
              <a:t>1/60</a:t>
            </a:r>
            <a:r>
              <a:rPr lang="sk-SK" dirty="0" smtClean="0"/>
              <a:t> )</a:t>
            </a:r>
            <a:r>
              <a:rPr lang="el-GR" dirty="0" smtClean="0"/>
              <a:t>°</a:t>
            </a:r>
            <a:r>
              <a:rPr lang="sk-SK" dirty="0" smtClean="0"/>
              <a:t> oblúkového uhla)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necht na malíčku vystretej ruky  - 1</a:t>
            </a:r>
            <a:r>
              <a:rPr lang="el-GR" dirty="0" smtClean="0"/>
              <a:t> °</a:t>
            </a:r>
            <a:r>
              <a:rPr lang="sk-SK" dirty="0" smtClean="0"/>
              <a:t>, palec 2</a:t>
            </a:r>
            <a:r>
              <a:rPr lang="el-GR" dirty="0" smtClean="0"/>
              <a:t> °</a:t>
            </a:r>
            <a:r>
              <a:rPr lang="sk-SK" dirty="0" smtClean="0"/>
              <a:t>, šírka dlane 10</a:t>
            </a:r>
            <a:r>
              <a:rPr lang="el-GR" dirty="0" smtClean="0"/>
              <a:t> °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smtClean="0"/>
              <a:t>riadky obrazového rozkladu nesmú byť pozorovateľné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sk-SK" dirty="0" smtClean="0">
                <a:sym typeface="Wingdings" panose="05000000000000000000" pitchFamily="2" charset="2"/>
              </a:rPr>
              <a:t>pozorovacia vzdialenosť musí byť asi 3400 x väčšia ako vzdialenosť medzi riadkami na danej obrazovke: </a:t>
            </a:r>
          </a:p>
          <a:p>
            <a:r>
              <a:rPr lang="sk-SK" i="1" dirty="0">
                <a:sym typeface="Wingdings" panose="05000000000000000000" pitchFamily="2" charset="2"/>
              </a:rPr>
              <a:t> </a:t>
            </a:r>
            <a:r>
              <a:rPr lang="sk-SK" i="1" dirty="0" smtClean="0">
                <a:sym typeface="Wingdings" panose="05000000000000000000" pitchFamily="2" charset="2"/>
              </a:rPr>
              <a:t>      l </a:t>
            </a:r>
            <a:r>
              <a:rPr lang="sk-SK" dirty="0" smtClean="0">
                <a:sym typeface="Wingdings" panose="05000000000000000000" pitchFamily="2" charset="2"/>
              </a:rPr>
              <a:t> = 3400 x (výška obr. : </a:t>
            </a:r>
            <a:r>
              <a:rPr lang="sk-SK" dirty="0" err="1" smtClean="0">
                <a:sym typeface="Wingdings" panose="05000000000000000000" pitchFamily="2" charset="2"/>
              </a:rPr>
              <a:t>poč.riadkov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851920" y="4725144"/>
            <a:ext cx="496855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Príklad:</a:t>
            </a:r>
          </a:p>
          <a:p>
            <a:r>
              <a:rPr lang="sk-SK" dirty="0" smtClean="0"/>
              <a:t>a)SDTV  - </a:t>
            </a:r>
            <a:r>
              <a:rPr lang="sk-SK" dirty="0" err="1" smtClean="0"/>
              <a:t>p.r</a:t>
            </a:r>
            <a:r>
              <a:rPr lang="sk-SK" dirty="0" smtClean="0"/>
              <a:t>. 480. </a:t>
            </a:r>
            <a:r>
              <a:rPr lang="sk-SK" dirty="0" err="1" smtClean="0"/>
              <a:t>Vypoč</a:t>
            </a:r>
            <a:r>
              <a:rPr lang="sk-SK" dirty="0" smtClean="0"/>
              <a:t>. počet. </a:t>
            </a:r>
            <a:r>
              <a:rPr lang="sk-SK" dirty="0" err="1" smtClean="0"/>
              <a:t>horiz</a:t>
            </a:r>
            <a:r>
              <a:rPr lang="sk-SK" dirty="0" smtClean="0"/>
              <a:t>. </a:t>
            </a:r>
            <a:r>
              <a:rPr lang="sk-SK" dirty="0" err="1" smtClean="0"/>
              <a:t>pixelov</a:t>
            </a:r>
            <a:r>
              <a:rPr lang="sk-SK" dirty="0" smtClean="0"/>
              <a:t> a  pozorovaciu vzdialenosť ako násobok uhlopriečky b) pozor. vzdialenosť pri uhlopriečke 55 cm.</a:t>
            </a:r>
          </a:p>
          <a:p>
            <a:r>
              <a:rPr lang="en-US" dirty="0"/>
              <a:t>c</a:t>
            </a:r>
            <a:r>
              <a:rPr lang="sk-SK" dirty="0" smtClean="0"/>
              <a:t>)</a:t>
            </a:r>
            <a:r>
              <a:rPr lang="sk-SK" dirty="0" err="1" smtClean="0"/>
              <a:t>HDTV</a:t>
            </a:r>
            <a:r>
              <a:rPr lang="sk-SK" dirty="0" smtClean="0"/>
              <a:t> – </a:t>
            </a:r>
            <a:r>
              <a:rPr lang="sk-SK" dirty="0" err="1" smtClean="0"/>
              <a:t>p.r</a:t>
            </a:r>
            <a:r>
              <a:rPr lang="sk-SK" dirty="0" smtClean="0"/>
              <a:t>. 1080 – podobné úlohy 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56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Časo</a:t>
            </a:r>
            <a:r>
              <a:rPr lang="sk-SK" dirty="0" smtClean="0"/>
              <a:t>-</a:t>
            </a:r>
            <a:r>
              <a:rPr lang="en-US" dirty="0" smtClean="0"/>
              <a:t>p</a:t>
            </a:r>
            <a:r>
              <a:rPr lang="sk-SK" dirty="0" err="1" smtClean="0"/>
              <a:t>riestorová</a:t>
            </a:r>
            <a:r>
              <a:rPr lang="sk-SK" dirty="0" smtClean="0"/>
              <a:t> doména</a:t>
            </a:r>
            <a:br>
              <a:rPr lang="sk-SK" dirty="0" smtClean="0"/>
            </a:br>
            <a:r>
              <a:rPr lang="sk-SK" dirty="0" smtClean="0"/>
              <a:t>(zotrvačnosť oka...)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32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87" name="Group 75"/>
          <p:cNvGrpSpPr>
            <a:grpSpLocks/>
          </p:cNvGrpSpPr>
          <p:nvPr/>
        </p:nvGrpSpPr>
        <p:grpSpPr bwMode="auto">
          <a:xfrm>
            <a:off x="685800" y="1600200"/>
            <a:ext cx="3810000" cy="2725738"/>
            <a:chOff x="432" y="1008"/>
            <a:chExt cx="2400" cy="1717"/>
          </a:xfrm>
        </p:grpSpPr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1597" y="1008"/>
              <a:ext cx="1235" cy="1179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38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8933" name="Rectangle 21"/>
            <p:cNvSpPr>
              <a:spLocks noChangeArrowheads="1"/>
            </p:cNvSpPr>
            <p:nvPr/>
          </p:nvSpPr>
          <p:spPr bwMode="auto">
            <a:xfrm>
              <a:off x="818" y="1292"/>
              <a:ext cx="1235" cy="1179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38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8934" name="Rectangle 22"/>
            <p:cNvSpPr>
              <a:spLocks noChangeArrowheads="1"/>
            </p:cNvSpPr>
            <p:nvPr/>
          </p:nvSpPr>
          <p:spPr bwMode="auto">
            <a:xfrm>
              <a:off x="602" y="1410"/>
              <a:ext cx="1235" cy="1179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38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8935" name="Rectangle 23"/>
            <p:cNvSpPr>
              <a:spLocks noChangeArrowheads="1"/>
            </p:cNvSpPr>
            <p:nvPr/>
          </p:nvSpPr>
          <p:spPr bwMode="auto">
            <a:xfrm>
              <a:off x="432" y="1546"/>
              <a:ext cx="1235" cy="1179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38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762000" y="838200"/>
            <a:ext cx="7986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sz="2800" b="1">
                <a:solidFill>
                  <a:schemeClr val="folHlink"/>
                </a:solidFill>
              </a:rPr>
              <a:t>Model digitálneho obrazu a obrazovej sekvencie</a:t>
            </a:r>
            <a:endParaRPr lang="cs-CZ" altLang="sk-SK" sz="2800" b="1">
              <a:solidFill>
                <a:schemeClr val="folHlink"/>
              </a:solidFill>
            </a:endParaRP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4648200" y="1295400"/>
            <a:ext cx="4191000" cy="330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sk-SK" altLang="sk-SK" dirty="0"/>
              <a:t>matice </a:t>
            </a:r>
            <a:r>
              <a:rPr lang="en-US" altLang="sk-SK" dirty="0"/>
              <a:t>M x N</a:t>
            </a:r>
            <a:r>
              <a:rPr lang="sk-SK" altLang="sk-SK" dirty="0"/>
              <a:t> bodov (</a:t>
            </a:r>
            <a:r>
              <a:rPr lang="sk-SK" altLang="sk-SK" b="1" dirty="0" err="1"/>
              <a:t>pixelov</a:t>
            </a:r>
            <a:r>
              <a:rPr lang="sk-SK" altLang="sk-SK" b="1" dirty="0"/>
              <a:t>)</a:t>
            </a:r>
            <a:endParaRPr lang="en-US" altLang="sk-SK" dirty="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sk-SK" altLang="sk-SK" dirty="0"/>
              <a:t>úroveň jasu: 8 bit</a:t>
            </a:r>
            <a:r>
              <a:rPr lang="en-US" altLang="sk-SK" dirty="0"/>
              <a:t>/</a:t>
            </a:r>
            <a:r>
              <a:rPr lang="fr-FR" altLang="sk-SK" dirty="0"/>
              <a:t>pixel</a:t>
            </a:r>
            <a:r>
              <a:rPr lang="sk-SK" altLang="sk-SK" dirty="0"/>
              <a:t> (</a:t>
            </a:r>
            <a:r>
              <a:rPr lang="sk-SK" altLang="sk-SK" dirty="0" err="1"/>
              <a:t>ČB</a:t>
            </a:r>
            <a:r>
              <a:rPr lang="sk-SK" altLang="sk-SK" dirty="0"/>
              <a:t> obraz)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endParaRPr lang="sk-SK" altLang="sk-SK" dirty="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sk-SK" altLang="sk-SK" dirty="0"/>
              <a:t> 3 x 8 bit </a:t>
            </a:r>
            <a:r>
              <a:rPr lang="en-US" altLang="sk-SK" dirty="0"/>
              <a:t>/pixel</a:t>
            </a:r>
            <a:r>
              <a:rPr lang="sk-SK" altLang="sk-SK" dirty="0"/>
              <a:t> - </a:t>
            </a:r>
            <a:r>
              <a:rPr lang="sk-SK" altLang="sk-SK" dirty="0" err="1"/>
              <a:t>dig</a:t>
            </a:r>
            <a:r>
              <a:rPr lang="sk-SK" altLang="sk-SK" dirty="0"/>
              <a:t>. vyjadrenie farby (napr. </a:t>
            </a:r>
            <a:r>
              <a:rPr lang="sk-SK" altLang="sk-SK" dirty="0" err="1" smtClean="0">
                <a:solidFill>
                  <a:srgbClr val="FF0000"/>
                </a:solidFill>
              </a:rPr>
              <a:t>R</a:t>
            </a:r>
            <a:r>
              <a:rPr lang="sk-SK" altLang="sk-SK" dirty="0" err="1" smtClean="0">
                <a:solidFill>
                  <a:srgbClr val="33CC33"/>
                </a:solidFill>
              </a:rPr>
              <a:t>G</a:t>
            </a:r>
            <a:r>
              <a:rPr lang="sk-SK" altLang="sk-SK" dirty="0" err="1">
                <a:solidFill>
                  <a:schemeClr val="tx2"/>
                </a:solidFill>
              </a:rPr>
              <a:t>B</a:t>
            </a:r>
            <a:endParaRPr lang="sk-SK" altLang="sk-SK" dirty="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endParaRPr lang="sk-SK" altLang="sk-SK" dirty="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endParaRPr lang="sk-SK" altLang="sk-SK" dirty="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sk-SK" altLang="sk-SK" dirty="0"/>
              <a:t>obrazová sekvencia =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sk-SK" altLang="sk-SK" dirty="0"/>
              <a:t>   (</a:t>
            </a:r>
            <a:r>
              <a:rPr lang="sk-SK" altLang="sk-SK" i="1" dirty="0"/>
              <a:t>n</a:t>
            </a:r>
            <a:r>
              <a:rPr lang="sk-SK" altLang="sk-SK" dirty="0"/>
              <a:t> snímok </a:t>
            </a:r>
            <a:r>
              <a:rPr lang="en-US" altLang="sk-SK" dirty="0"/>
              <a:t>/ </a:t>
            </a:r>
            <a:r>
              <a:rPr lang="sk-SK" altLang="sk-SK" dirty="0" err="1"/>
              <a:t>se</a:t>
            </a:r>
            <a:r>
              <a:rPr lang="en-US" altLang="sk-SK" dirty="0"/>
              <a:t>c</a:t>
            </a:r>
            <a:r>
              <a:rPr lang="sk-SK" altLang="sk-SK" dirty="0"/>
              <a:t>.) </a:t>
            </a:r>
            <a:r>
              <a:rPr lang="sk-SK" altLang="sk-SK" dirty="0">
                <a:sym typeface="Symbol" pitchFamily="18" charset="2"/>
              </a:rPr>
              <a:t></a:t>
            </a:r>
            <a:r>
              <a:rPr lang="sk-SK" altLang="sk-SK" dirty="0"/>
              <a:t> čas,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sk-SK" altLang="sk-SK" dirty="0"/>
              <a:t>t.j. obrovské množstvo dát</a:t>
            </a:r>
            <a:endParaRPr lang="cs-CZ" altLang="sk-SK" dirty="0"/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304800" y="3200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/>
              <a:t>M</a:t>
            </a:r>
            <a:endParaRPr lang="cs-CZ" altLang="sk-SK"/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1524000" y="1905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/>
              <a:t>N</a:t>
            </a:r>
            <a:endParaRPr lang="cs-CZ" altLang="sk-SK"/>
          </a:p>
        </p:txBody>
      </p:sp>
      <p:sp>
        <p:nvSpPr>
          <p:cNvPr id="38971" name="Rectangle 59"/>
          <p:cNvSpPr>
            <a:spLocks noChangeArrowheads="1"/>
          </p:cNvSpPr>
          <p:nvPr/>
        </p:nvSpPr>
        <p:spPr bwMode="auto">
          <a:xfrm>
            <a:off x="3400425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38974" name="Rectangle 62"/>
          <p:cNvSpPr>
            <a:spLocks noChangeArrowheads="1"/>
          </p:cNvSpPr>
          <p:nvPr/>
        </p:nvSpPr>
        <p:spPr bwMode="auto">
          <a:xfrm>
            <a:off x="3400425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 flipV="1">
            <a:off x="3048000" y="3733800"/>
            <a:ext cx="76200" cy="76200"/>
          </a:xfrm>
          <a:prstGeom prst="rect">
            <a:avLst/>
          </a:prstGeom>
          <a:solidFill>
            <a:srgbClr val="996633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sk-SK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>
            <a:off x="3200400" y="3810000"/>
            <a:ext cx="381000" cy="762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38983" name="Oval 71"/>
          <p:cNvSpPr>
            <a:spLocks noChangeArrowheads="1"/>
          </p:cNvSpPr>
          <p:nvPr/>
        </p:nvSpPr>
        <p:spPr bwMode="auto">
          <a:xfrm>
            <a:off x="2971800" y="3657600"/>
            <a:ext cx="228600" cy="228600"/>
          </a:xfrm>
          <a:prstGeom prst="ellips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sk-SK"/>
          </a:p>
        </p:txBody>
      </p:sp>
      <p:grpSp>
        <p:nvGrpSpPr>
          <p:cNvPr id="38989" name="Group 77"/>
          <p:cNvGrpSpPr>
            <a:grpSpLocks/>
          </p:cNvGrpSpPr>
          <p:nvPr/>
        </p:nvGrpSpPr>
        <p:grpSpPr bwMode="auto">
          <a:xfrm>
            <a:off x="3581400" y="3657600"/>
            <a:ext cx="685800" cy="609600"/>
            <a:chOff x="2256" y="2304"/>
            <a:chExt cx="432" cy="384"/>
          </a:xfrm>
        </p:grpSpPr>
        <p:sp>
          <p:nvSpPr>
            <p:cNvPr id="38980" name="Rectangle 68"/>
            <p:cNvSpPr>
              <a:spLocks noChangeArrowheads="1"/>
            </p:cNvSpPr>
            <p:nvPr/>
          </p:nvSpPr>
          <p:spPr bwMode="auto">
            <a:xfrm flipV="1">
              <a:off x="2304" y="244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sk-SK"/>
            </a:p>
          </p:txBody>
        </p:sp>
        <p:sp>
          <p:nvSpPr>
            <p:cNvPr id="38981" name="Rectangle 69"/>
            <p:cNvSpPr>
              <a:spLocks noChangeArrowheads="1"/>
            </p:cNvSpPr>
            <p:nvPr/>
          </p:nvSpPr>
          <p:spPr bwMode="auto">
            <a:xfrm flipV="1">
              <a:off x="2448" y="2448"/>
              <a:ext cx="48" cy="48"/>
            </a:xfrm>
            <a:prstGeom prst="rect">
              <a:avLst/>
            </a:prstGeom>
            <a:solidFill>
              <a:srgbClr val="339966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sk-SK"/>
            </a:p>
          </p:txBody>
        </p:sp>
        <p:sp>
          <p:nvSpPr>
            <p:cNvPr id="38982" name="Rectangle 70"/>
            <p:cNvSpPr>
              <a:spLocks noChangeArrowheads="1"/>
            </p:cNvSpPr>
            <p:nvPr/>
          </p:nvSpPr>
          <p:spPr bwMode="auto">
            <a:xfrm flipV="1">
              <a:off x="2592" y="2448"/>
              <a:ext cx="48" cy="48"/>
            </a:xfrm>
            <a:prstGeom prst="rect">
              <a:avLst/>
            </a:prstGeom>
            <a:solidFill>
              <a:srgbClr val="0000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sk-SK"/>
            </a:p>
          </p:txBody>
        </p:sp>
        <p:sp>
          <p:nvSpPr>
            <p:cNvPr id="38984" name="Oval 72"/>
            <p:cNvSpPr>
              <a:spLocks noChangeArrowheads="1"/>
            </p:cNvSpPr>
            <p:nvPr/>
          </p:nvSpPr>
          <p:spPr bwMode="auto">
            <a:xfrm>
              <a:off x="2256" y="2304"/>
              <a:ext cx="432" cy="384"/>
            </a:xfrm>
            <a:prstGeom prst="ellips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sk-SK"/>
            </a:p>
          </p:txBody>
        </p:sp>
      </p:grpSp>
      <p:sp>
        <p:nvSpPr>
          <p:cNvPr id="38990" name="Text Box 78"/>
          <p:cNvSpPr txBox="1">
            <a:spLocks noChangeArrowheads="1"/>
          </p:cNvSpPr>
          <p:nvPr/>
        </p:nvSpPr>
        <p:spPr bwMode="auto">
          <a:xfrm>
            <a:off x="4572000" y="1063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0000" bIns="46800">
            <a:spAutoFit/>
          </a:bodyPr>
          <a:lstStyle/>
          <a:p>
            <a:fld id="{2E8267D1-51A2-4503-A367-ECD3F32C9B34}" type="slidenum">
              <a:rPr lang="cs-CZ" altLang="sk-SK" sz="1200"/>
              <a:pPr/>
              <a:t>9</a:t>
            </a:fld>
            <a:endParaRPr lang="cs-CZ" altLang="sk-SK" sz="1200"/>
          </a:p>
        </p:txBody>
      </p:sp>
      <p:sp>
        <p:nvSpPr>
          <p:cNvPr id="38991" name="Text Box 79"/>
          <p:cNvSpPr txBox="1">
            <a:spLocks noChangeArrowheads="1"/>
          </p:cNvSpPr>
          <p:nvPr/>
        </p:nvSpPr>
        <p:spPr bwMode="auto">
          <a:xfrm>
            <a:off x="539750" y="6165850"/>
            <a:ext cx="820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sk-SK">
                <a:sym typeface="Wingdings" pitchFamily="2" charset="2"/>
              </a:rPr>
              <a:t>celk</a:t>
            </a:r>
            <a:r>
              <a:rPr lang="sk-SK" altLang="sk-SK">
                <a:sym typeface="Wingdings" pitchFamily="2" charset="2"/>
              </a:rPr>
              <a:t>ový objem dát: M x N x 8 x n x počet sekúnd   (dosť...  )</a:t>
            </a:r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6625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1476</Words>
  <Application>Microsoft Office PowerPoint</Application>
  <PresentationFormat>Prezentácia na obrazovke (4:3)</PresentationFormat>
  <Paragraphs>230</Paragraphs>
  <Slides>31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Motív Office</vt:lpstr>
      <vt:lpstr>DTV 2015/16 Cvičenia</vt:lpstr>
      <vt:lpstr>Úvod do semestra</vt:lpstr>
      <vt:lpstr>Fotometria Základné fotometrické veličiny</vt:lpstr>
      <vt:lpstr>Prezentácia programu PowerPoint</vt:lpstr>
      <vt:lpstr>Príklady</vt:lpstr>
      <vt:lpstr>Rozmery obrazu a obrazoviek</vt:lpstr>
      <vt:lpstr>Vlastnosti oka a rozklad obrazu</vt:lpstr>
      <vt:lpstr>Časo-priestorová doména (zotrvačnosť oka...)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pojem: Rozlíšenie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DTV 2013/14 Cvičenie 1</dc:title>
  <dc:creator>macekova3</dc:creator>
  <cp:lastModifiedBy>macekova</cp:lastModifiedBy>
  <cp:revision>62</cp:revision>
  <dcterms:created xsi:type="dcterms:W3CDTF">2013-09-22T12:15:16Z</dcterms:created>
  <dcterms:modified xsi:type="dcterms:W3CDTF">2015-10-08T06:53:19Z</dcterms:modified>
</cp:coreProperties>
</file>